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34"/>
  </p:notesMasterIdLst>
  <p:sldIdLst>
    <p:sldId id="257" r:id="rId5"/>
    <p:sldId id="262" r:id="rId6"/>
    <p:sldId id="388" r:id="rId7"/>
    <p:sldId id="369" r:id="rId8"/>
    <p:sldId id="386" r:id="rId9"/>
    <p:sldId id="387" r:id="rId10"/>
    <p:sldId id="263" r:id="rId11"/>
    <p:sldId id="399" r:id="rId12"/>
    <p:sldId id="404" r:id="rId13"/>
    <p:sldId id="264" r:id="rId14"/>
    <p:sldId id="368" r:id="rId15"/>
    <p:sldId id="398" r:id="rId16"/>
    <p:sldId id="402" r:id="rId17"/>
    <p:sldId id="403" r:id="rId18"/>
    <p:sldId id="405" r:id="rId19"/>
    <p:sldId id="441" r:id="rId20"/>
    <p:sldId id="440" r:id="rId21"/>
    <p:sldId id="442" r:id="rId22"/>
    <p:sldId id="407" r:id="rId23"/>
    <p:sldId id="408" r:id="rId24"/>
    <p:sldId id="265" r:id="rId25"/>
    <p:sldId id="266" r:id="rId26"/>
    <p:sldId id="267" r:id="rId27"/>
    <p:sldId id="268" r:id="rId28"/>
    <p:sldId id="269" r:id="rId29"/>
    <p:sldId id="270" r:id="rId30"/>
    <p:sldId id="271" r:id="rId31"/>
    <p:sldId id="272" r:id="rId32"/>
    <p:sldId id="44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A99492-907A-1B19-FF8C-C7F4C833D7EC}" v="2" dt="2023-07-28T12:41:43.971"/>
    <p1510:client id="{8FD3144F-969E-0820-A36E-89DFB84C24E4}" v="2" dt="2023-07-28T12:41:55.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66491" autoAdjust="0"/>
  </p:normalViewPr>
  <p:slideViewPr>
    <p:cSldViewPr snapToGrid="0">
      <p:cViewPr varScale="1">
        <p:scale>
          <a:sx n="71" d="100"/>
          <a:sy n="71" d="100"/>
        </p:scale>
        <p:origin x="630" y="30"/>
      </p:cViewPr>
      <p:guideLst/>
    </p:cSldViewPr>
  </p:slideViewPr>
  <p:notesTextViewPr>
    <p:cViewPr>
      <p:scale>
        <a:sx n="1" d="1"/>
        <a:sy n="1" d="1"/>
      </p:scale>
      <p:origin x="0" y="0"/>
    </p:cViewPr>
  </p:notesTextViewPr>
  <p:sorterViewPr>
    <p:cViewPr>
      <p:scale>
        <a:sx n="100" d="100"/>
        <a:sy n="100" d="100"/>
      </p:scale>
      <p:origin x="0" y="-25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ia Cook" userId="S::patricia@courtemanche-assocs.com::c2f20ccb-30bc-48ed-9d99-e1762545c4a4" providerId="AD" clId="Web-{66A99492-907A-1B19-FF8C-C7F4C833D7EC}"/>
    <pc:docChg chg="modSld">
      <pc:chgData name="Patricia Cook" userId="S::patricia@courtemanche-assocs.com::c2f20ccb-30bc-48ed-9d99-e1762545c4a4" providerId="AD" clId="Web-{66A99492-907A-1B19-FF8C-C7F4C833D7EC}" dt="2023-07-28T12:41:43.971" v="1" actId="20577"/>
      <pc:docMkLst>
        <pc:docMk/>
      </pc:docMkLst>
      <pc:sldChg chg="modSp">
        <pc:chgData name="Patricia Cook" userId="S::patricia@courtemanche-assocs.com::c2f20ccb-30bc-48ed-9d99-e1762545c4a4" providerId="AD" clId="Web-{66A99492-907A-1B19-FF8C-C7F4C833D7EC}" dt="2023-07-28T12:41:43.971" v="1" actId="20577"/>
        <pc:sldMkLst>
          <pc:docMk/>
          <pc:sldMk cId="2584280759" sldId="257"/>
        </pc:sldMkLst>
        <pc:spChg chg="mod">
          <ac:chgData name="Patricia Cook" userId="S::patricia@courtemanche-assocs.com::c2f20ccb-30bc-48ed-9d99-e1762545c4a4" providerId="AD" clId="Web-{66A99492-907A-1B19-FF8C-C7F4C833D7EC}" dt="2023-07-28T12:41:43.971" v="1" actId="20577"/>
          <ac:spMkLst>
            <pc:docMk/>
            <pc:sldMk cId="2584280759" sldId="257"/>
            <ac:spMk id="10" creationId="{1223F8F9-8405-4A2A-96DB-C451BA5CCBB6}"/>
          </ac:spMkLst>
        </pc:spChg>
      </pc:sldChg>
    </pc:docChg>
  </pc:docChgLst>
  <pc:docChgLst>
    <pc:chgData name="Patricia Cook" userId="S::patricia@courtemanche-assocs.com::c2f20ccb-30bc-48ed-9d99-e1762545c4a4" providerId="AD" clId="Web-{8FD3144F-969E-0820-A36E-89DFB84C24E4}"/>
    <pc:docChg chg="modSld">
      <pc:chgData name="Patricia Cook" userId="S::patricia@courtemanche-assocs.com::c2f20ccb-30bc-48ed-9d99-e1762545c4a4" providerId="AD" clId="Web-{8FD3144F-969E-0820-A36E-89DFB84C24E4}" dt="2023-07-28T12:41:55.079" v="1" actId="20577"/>
      <pc:docMkLst>
        <pc:docMk/>
      </pc:docMkLst>
      <pc:sldChg chg="modSp">
        <pc:chgData name="Patricia Cook" userId="S::patricia@courtemanche-assocs.com::c2f20ccb-30bc-48ed-9d99-e1762545c4a4" providerId="AD" clId="Web-{8FD3144F-969E-0820-A36E-89DFB84C24E4}" dt="2023-07-28T12:41:55.079" v="1" actId="20577"/>
        <pc:sldMkLst>
          <pc:docMk/>
          <pc:sldMk cId="2584280759" sldId="257"/>
        </pc:sldMkLst>
        <pc:spChg chg="mod">
          <ac:chgData name="Patricia Cook" userId="S::patricia@courtemanche-assocs.com::c2f20ccb-30bc-48ed-9d99-e1762545c4a4" providerId="AD" clId="Web-{8FD3144F-969E-0820-A36E-89DFB84C24E4}" dt="2023-07-28T12:41:55.079" v="1" actId="20577"/>
          <ac:spMkLst>
            <pc:docMk/>
            <pc:sldMk cId="2584280759" sldId="257"/>
            <ac:spMk id="3" creationId="{C8722DDC-8EEE-4A06-8DFE-B44871EAA2C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C98DCC-1AC3-4096-82BD-5E2875C0C014}" type="datetimeFigureOut">
              <a:rPr lang="en-US" smtClean="0"/>
              <a:t>7/28/2023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3D52F7-8BA1-482F-A9BA-A96779D91029}" type="slidenum">
              <a:rPr lang="en-US" smtClean="0"/>
              <a:t>‹#›</a:t>
            </a:fld>
            <a:endParaRPr lang="en-US"/>
          </a:p>
        </p:txBody>
      </p:sp>
    </p:spTree>
    <p:extLst>
      <p:ext uri="{BB962C8B-B14F-4D97-AF65-F5344CB8AC3E}">
        <p14:creationId xmlns:p14="http://schemas.microsoft.com/office/powerpoint/2010/main" val="3974529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jointcommission.org/"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jointcommission.org/sentinel_event_alert_issue_40_behaviors_that_undermine_a_culture_of_safety/"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3D52F7-8BA1-482F-A9BA-A96779D91029}" type="slidenum">
              <a:rPr lang="en-US" smtClean="0"/>
              <a:t>1</a:t>
            </a:fld>
            <a:endParaRPr lang="en-US"/>
          </a:p>
        </p:txBody>
      </p:sp>
    </p:spTree>
    <p:extLst>
      <p:ext uri="{BB962C8B-B14F-4D97-AF65-F5344CB8AC3E}">
        <p14:creationId xmlns:p14="http://schemas.microsoft.com/office/powerpoint/2010/main" val="768122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306">
              <a:spcBef>
                <a:spcPct val="20000"/>
              </a:spcBef>
              <a:spcAft>
                <a:spcPts val="634"/>
              </a:spcAft>
              <a:buClr>
                <a:prstClr val="black"/>
              </a:buClr>
              <a:buSzPct val="80000"/>
              <a:defRPr/>
            </a:pPr>
            <a:r>
              <a:rPr lang="en-US" sz="2100" b="1" dirty="0">
                <a:solidFill>
                  <a:prstClr val="black"/>
                </a:solidFill>
                <a:latin typeface="Century Gothic" panose="020B0502020202020204"/>
              </a:rPr>
              <a:t>Type III Is  Worker on Worker violence</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Type 3 violence between coworkers is commonly referred to as lateral or horizontal violence.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It includes behavior such as bullying, and frequently manifests as verbal and emotional abuse that is unfair, offensive, vindictive, and/or humiliating and can progress to </a:t>
            </a:r>
            <a:r>
              <a:rPr lang="en-US" sz="2100" dirty="0" err="1">
                <a:solidFill>
                  <a:srgbClr val="000000"/>
                </a:solidFill>
                <a:latin typeface="Open Sans" panose="020B0606030504020204" pitchFamily="34" charset="0"/>
              </a:rPr>
              <a:t>to</a:t>
            </a:r>
            <a:r>
              <a:rPr lang="en-US" sz="2100" dirty="0">
                <a:solidFill>
                  <a:srgbClr val="000000"/>
                </a:solidFill>
                <a:latin typeface="Open Sans" panose="020B0606030504020204" pitchFamily="34" charset="0"/>
              </a:rPr>
              <a:t> homicide.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Worker-on-worker violence is often directed at persons viewed as being "lower on the food chain" such as in a supervisor to supervisee or doctor to nurse though incidence of peer-to-peer violence is also common.</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Mitigation for this type of behavior should be directed at employee behavior expectations, resources to report bullying and other types of abusive behavior and training for staff to recognize and to address this type of workplace violence. Organizations should also consider robust leader and manager training to recognize and address worker on worker violence. </a:t>
            </a:r>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13</a:t>
            </a:fld>
            <a:endParaRPr lang="en-US" dirty="0"/>
          </a:p>
        </p:txBody>
      </p:sp>
    </p:spTree>
    <p:extLst>
      <p:ext uri="{BB962C8B-B14F-4D97-AF65-F5344CB8AC3E}">
        <p14:creationId xmlns:p14="http://schemas.microsoft.com/office/powerpoint/2010/main" val="3877992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306">
              <a:spcBef>
                <a:spcPct val="20000"/>
              </a:spcBef>
              <a:spcAft>
                <a:spcPts val="634"/>
              </a:spcAft>
              <a:buClr>
                <a:prstClr val="black"/>
              </a:buClr>
              <a:buSzPct val="80000"/>
              <a:defRPr/>
            </a:pPr>
            <a:r>
              <a:rPr lang="en-US" sz="2100" b="1" dirty="0">
                <a:solidFill>
                  <a:prstClr val="black"/>
                </a:solidFill>
                <a:latin typeface="Century Gothic" panose="020B0502020202020204"/>
              </a:rPr>
              <a:t>Type IV workplace violence is classified as  Personal Relationship violence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In Type 4 violence, the perpetrator has a relationship to the staff member outside of work that spills over to the work environment.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For example, the husband of a nurse follows her to work, orders her home and threatens her, with implications for not only this nurse but also for her coworkers and patients.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100" dirty="0">
                <a:solidFill>
                  <a:srgbClr val="000000"/>
                </a:solidFill>
                <a:latin typeface="Open Sans" panose="020B0606030504020204" pitchFamily="34" charset="0"/>
              </a:rPr>
              <a:t>As indicated in the data slides at the beginning of the presentation, </a:t>
            </a:r>
            <a:r>
              <a:rPr lang="en-US" dirty="0"/>
              <a:t>Domestic violence is a leading cause of homicide for healthcare workers.  </a:t>
            </a: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dirty="0"/>
              <a:t>Mitigating strategies could include access control to prevent the perpetrator from entering the facility, training for staff to recognize and report domestic abuse, and support resources for staff members where they can feel safe by escaping abusive relationships. </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14</a:t>
            </a:fld>
            <a:endParaRPr lang="en-US" dirty="0"/>
          </a:p>
        </p:txBody>
      </p:sp>
    </p:spTree>
    <p:extLst>
      <p:ext uri="{BB962C8B-B14F-4D97-AF65-F5344CB8AC3E}">
        <p14:creationId xmlns:p14="http://schemas.microsoft.com/office/powerpoint/2010/main" val="3344363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talked about sources of workplace violence, let's take some time to talk about the various forms that workplace violence may take on. This is also important because we need to know what it looks like for us to better be able to address interventions to counter workplace violence. </a:t>
            </a:r>
          </a:p>
          <a:p>
            <a:endParaRPr lang="en-US" dirty="0"/>
          </a:p>
          <a:p>
            <a:r>
              <a:rPr lang="en-US" dirty="0"/>
              <a:t>The first of these forms of workplace violence is verbal and nonverbal violence. This can include shouting, cursing, gestures, and posturing. These forms of workplace violence may not take on And appearance that is easily recognizable so it's important for staff to understand how verbal and nonverbal violence may look like. </a:t>
            </a:r>
          </a:p>
          <a:p>
            <a:endParaRPr lang="en-US" dirty="0"/>
          </a:p>
          <a:p>
            <a:r>
              <a:rPr lang="en-US" dirty="0"/>
              <a:t>In whatever form they take, these actions convey threats, intimidation, harassment, humiliation, bullying, or sabotage </a:t>
            </a:r>
          </a:p>
          <a:p>
            <a:endParaRPr lang="en-US" dirty="0"/>
          </a:p>
          <a:p>
            <a:r>
              <a:rPr lang="en-US" dirty="0"/>
              <a:t>Mitigating strategies could include setting behavior expectations of staff to include avoidance of verbal and nonverbal violent behaviors including leadership training to be able to recognize these types of behaviors. Now that we've talked about the sources of workplace violence let's take some time to talk about the various forms that workplace violence may take on this is also important because we need to know what it looks like for us to better be able to address interventions to counter the workplace violent behavior the first of these forms of workplace violence includes verbal and non verbal violence this can include shouting cursing gestures and posturing these forms of workplace violence may not take on an appearance that's easily recognizable so it's important for staff to understand how verbal and nonverbal violence may look like in whatever form they take these actions convey threats intimidation harassment humiliation bullying or sabotage Bush consider watching the nonverbal behavior of your staff members or recall a time where you saw a staff member standing maybe exceptionally close to an individual or maybe in a way that indicated a threat maybe their arms were on their hips or maybe they had their arms crossed for verbal communication not only is it actually the words that individual uses but it's the way that they're said whether it's condescending or the inflection is such that it makes the recipient to feel intimidated so I think it's very important that staff members especially leadership understand how to recognize it to not only observe it in other peers and address it but to also check themselves to ensure that they're not conveying a message that they may not necessarily want you to be conveyed again mitigating strategies would include setting behavior expectations of staff to include avoidance of verbal and nonverbal violent behaviors but also leadership training so these individuals can be able to recognize and address these behaviors when they're observed  </a:t>
            </a:r>
          </a:p>
        </p:txBody>
      </p:sp>
      <p:sp>
        <p:nvSpPr>
          <p:cNvPr id="4" name="Slide Number Placeholder 3"/>
          <p:cNvSpPr>
            <a:spLocks noGrp="1"/>
          </p:cNvSpPr>
          <p:nvPr>
            <p:ph type="sldNum" sz="quarter" idx="5"/>
          </p:nvPr>
        </p:nvSpPr>
        <p:spPr/>
        <p:txBody>
          <a:bodyPr/>
          <a:lstStyle/>
          <a:p>
            <a:fld id="{60A2861C-26CB-459C-8EA3-66B1182E955D}" type="slidenum">
              <a:rPr lang="en-US" smtClean="0"/>
              <a:t>15</a:t>
            </a:fld>
            <a:endParaRPr lang="en-US" dirty="0"/>
          </a:p>
        </p:txBody>
      </p:sp>
    </p:spTree>
    <p:extLst>
      <p:ext uri="{BB962C8B-B14F-4D97-AF65-F5344CB8AC3E}">
        <p14:creationId xmlns:p14="http://schemas.microsoft.com/office/powerpoint/2010/main" val="3118971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type of workplace violence is written actions. These could include hard copy , email, or probably more prevalent now is social media. As with nonverbal and verbal workplace violence, these actions convey intimidation, threat, ,humiliation, bullying, or harassment. Although the presence of handwritten notes conveying threats of workplace violence, we should expect the use of digital format to be the most prevalent form of written workplace violence. Social media, including the use of Facebook , Instagram, Twitter, and many others, has opened a new frontier to post derogatory and other comments for workplace peers, leaders, and subordinates. To counter these types of workplace violence, it's important for organizations to set clear expectations of behavior regarding the use of social media in other forms of digital communication.  It's also important for organizations to follow up on complaints of derogatory or other malicious social media posting That could be construed as peer-to-peer workplace violence.  </a:t>
            </a:r>
          </a:p>
        </p:txBody>
      </p:sp>
      <p:sp>
        <p:nvSpPr>
          <p:cNvPr id="4" name="Slide Number Placeholder 3"/>
          <p:cNvSpPr>
            <a:spLocks noGrp="1"/>
          </p:cNvSpPr>
          <p:nvPr>
            <p:ph type="sldNum" sz="quarter" idx="5"/>
          </p:nvPr>
        </p:nvSpPr>
        <p:spPr/>
        <p:txBody>
          <a:bodyPr/>
          <a:lstStyle/>
          <a:p>
            <a:fld id="{60A2861C-26CB-459C-8EA3-66B1182E955D}" type="slidenum">
              <a:rPr lang="en-US" smtClean="0"/>
              <a:t>16</a:t>
            </a:fld>
            <a:endParaRPr lang="en-US" dirty="0"/>
          </a:p>
        </p:txBody>
      </p:sp>
    </p:spTree>
    <p:extLst>
      <p:ext uri="{BB962C8B-B14F-4D97-AF65-F5344CB8AC3E}">
        <p14:creationId xmlns:p14="http://schemas.microsoft.com/office/powerpoint/2010/main" val="1630278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form of workplace violence is the physical assault. Although how physical assaults may be defined or even addressed varies by jurisdiction, physical assault can be defined as intentionally putting another person in reasonable apprehension that imminent harmful or offensive contact is going to occur. Note that physical injury is not required. At looking at the definition it states that there is reasonable concern that the individual is going to be harmed through an intentional act by another. As we presented a few slides ago about non verbal posturing, physical assault could be interpreted as an extension of that behavior. </a:t>
            </a:r>
          </a:p>
          <a:p>
            <a:r>
              <a:rPr lang="en-US" dirty="0"/>
              <a:t>Organizations would need set to set behavior expectations for  staff regarding physical assault. Additionally, staff need to be cognizant of what a physical assault is defined as and have the means to report it. </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17</a:t>
            </a:fld>
            <a:endParaRPr lang="en-US" dirty="0"/>
          </a:p>
        </p:txBody>
      </p:sp>
    </p:spTree>
    <p:extLst>
      <p:ext uri="{BB962C8B-B14F-4D97-AF65-F5344CB8AC3E}">
        <p14:creationId xmlns:p14="http://schemas.microsoft.com/office/powerpoint/2010/main" val="1174351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Equal Employment Opportunity Commission (EEOC) defines sexual harassment as “unwelcome sexual advances, requests for sexual favors, and other verbal or physical conduct of a sexual nature constitutes sexual harassment when:</a:t>
            </a:r>
          </a:p>
          <a:p>
            <a:endParaRPr lang="en-US" dirty="0"/>
          </a:p>
          <a:p>
            <a:r>
              <a:rPr lang="en-US" dirty="0"/>
              <a:t>According to a 2016 study by the EEOC, around 75% of people who experience workplace harassment fail to bring it up with a manager, supervisor, or union representative. One major reason is that employees fear that they will be retaliated against at work. However, another possible reason for underreporting is that employees who are subjected to inappropriate behavior aren't clear on when it crosses the line into illegal harassment.</a:t>
            </a:r>
          </a:p>
          <a:p>
            <a:endParaRPr lang="en-US" dirty="0"/>
          </a:p>
          <a:p>
            <a:r>
              <a:rPr lang="en-US" dirty="0"/>
              <a:t>In today's society, sexual harassment often takes on more subtle forms. Instead of being propositioned for sex or touched in an inappropriate way, a victim might receive suggestive late-night texts or images, unwelcome sexually-charged comments, or invitations to meetings that somehow turn into dates. These days, sexual harassment is just as likely to happen through emails, social media, or other venues outside of the office.</a:t>
            </a:r>
          </a:p>
          <a:p>
            <a:endParaRPr lang="en-US" dirty="0"/>
          </a:p>
          <a:p>
            <a:r>
              <a:rPr lang="en-US" dirty="0"/>
              <a:t>While overt forms of sexual harassment certainly still happen in the workplace, more subtle forms of harassment are on the rise. For example, any of the following actions can be sexual harassment if they happen often enough or are severe enough to make an employee uncomfortable, intimidated, or distracted enough to interfere with their work:</a:t>
            </a:r>
          </a:p>
          <a:p>
            <a:endParaRPr lang="en-US" dirty="0"/>
          </a:p>
          <a:p>
            <a:pPr marL="181240" indent="-181240">
              <a:buFont typeface="Arial" panose="020B0604020202020204" pitchFamily="34" charset="0"/>
              <a:buChar char="•"/>
            </a:pPr>
            <a:r>
              <a:rPr lang="en-US" dirty="0"/>
              <a:t>repeated compliments of an employee's appearance</a:t>
            </a:r>
          </a:p>
          <a:p>
            <a:pPr marL="181240" indent="-181240">
              <a:buFont typeface="Arial" panose="020B0604020202020204" pitchFamily="34" charset="0"/>
              <a:buChar char="•"/>
            </a:pPr>
            <a:r>
              <a:rPr lang="en-US" dirty="0"/>
              <a:t>commenting on the attractiveness of others in front of an employee</a:t>
            </a:r>
          </a:p>
          <a:p>
            <a:pPr marL="181240" indent="-181240">
              <a:buFont typeface="Arial" panose="020B0604020202020204" pitchFamily="34" charset="0"/>
              <a:buChar char="•"/>
            </a:pPr>
            <a:r>
              <a:rPr lang="en-US" dirty="0"/>
              <a:t>discussing one's sex life in front of an employee</a:t>
            </a:r>
          </a:p>
          <a:p>
            <a:pPr marL="181240" indent="-181240">
              <a:buFont typeface="Arial" panose="020B0604020202020204" pitchFamily="34" charset="0"/>
              <a:buChar char="•"/>
            </a:pPr>
            <a:r>
              <a:rPr lang="en-US" dirty="0"/>
              <a:t>asking an employee about his or her sex life</a:t>
            </a:r>
          </a:p>
          <a:p>
            <a:pPr marL="181240" indent="-181240">
              <a:buFont typeface="Arial" panose="020B0604020202020204" pitchFamily="34" charset="0"/>
              <a:buChar char="•"/>
            </a:pPr>
            <a:r>
              <a:rPr lang="en-US" dirty="0"/>
              <a:t>circulating nude photos or photos of women in bikinis or shirtless men in the workplace</a:t>
            </a:r>
          </a:p>
          <a:p>
            <a:pPr marL="181240" indent="-181240">
              <a:buFont typeface="Arial" panose="020B0604020202020204" pitchFamily="34" charset="0"/>
              <a:buChar char="•"/>
            </a:pPr>
            <a:r>
              <a:rPr lang="en-US" dirty="0"/>
              <a:t>making sexual jokes</a:t>
            </a:r>
          </a:p>
          <a:p>
            <a:pPr marL="181240" indent="-181240">
              <a:buFont typeface="Arial" panose="020B0604020202020204" pitchFamily="34" charset="0"/>
              <a:buChar char="•"/>
            </a:pPr>
            <a:r>
              <a:rPr lang="en-US" dirty="0"/>
              <a:t>sending sexually suggestive text messages or emails</a:t>
            </a:r>
          </a:p>
          <a:p>
            <a:pPr marL="181240" indent="-181240">
              <a:buFont typeface="Arial" panose="020B0604020202020204" pitchFamily="34" charset="0"/>
              <a:buChar char="•"/>
            </a:pPr>
            <a:r>
              <a:rPr lang="en-US" dirty="0"/>
              <a:t>leaving unwanted gifts of a sexual or romantic nature</a:t>
            </a:r>
          </a:p>
          <a:p>
            <a:pPr marL="181240" indent="-181240">
              <a:buFont typeface="Arial" panose="020B0604020202020204" pitchFamily="34" charset="0"/>
              <a:buChar char="•"/>
            </a:pPr>
            <a:r>
              <a:rPr lang="en-US" dirty="0"/>
              <a:t>spreading sexual rumors about an employee, or</a:t>
            </a:r>
          </a:p>
          <a:p>
            <a:pPr marL="181240" indent="-181240">
              <a:buFont typeface="Arial" panose="020B0604020202020204" pitchFamily="34" charset="0"/>
              <a:buChar char="•"/>
            </a:pPr>
            <a:r>
              <a:rPr lang="en-US" dirty="0"/>
              <a:t>repeated hugs or other unwanted touching (such as a hand on an employee's back).</a:t>
            </a:r>
          </a:p>
          <a:p>
            <a:endParaRPr lang="en-US" dirty="0"/>
          </a:p>
          <a:p>
            <a:r>
              <a:rPr lang="en-US" dirty="0"/>
              <a:t>To qualify as a hostile work environment, the conduct must be offensive not only to the employee, but also to a reasonable person in the same circumstances. For example, a female employee might be truly offended that a male employee complimented her haircut and opened the door for her on the way into work. However, the average person probably wouldn't consider that conduct alone to rise to the level of harassment.</a:t>
            </a:r>
          </a:p>
          <a:p>
            <a:r>
              <a:rPr lang="en-US" dirty="0"/>
              <a:t>Here are some other facts to keep in mind about sexual harassment:</a:t>
            </a:r>
          </a:p>
          <a:p>
            <a:endParaRPr lang="en-US" dirty="0"/>
          </a:p>
          <a:p>
            <a:r>
              <a:rPr lang="en-US" dirty="0"/>
              <a:t>Sexual harassment by customers or clients. Most people are aware that sexual harassment by a manager or coworker is illegal. However, under Title VII, an employer has a responsibility to protect its employees from sexual harassment by outsiders as well. This includes customers, clients, vendors, business partners, and more. As long as the employer knows or should know that the harassment is occurring, it must take action to put a stop to it.</a:t>
            </a:r>
          </a:p>
          <a:p>
            <a:endParaRPr lang="en-US" dirty="0"/>
          </a:p>
          <a:p>
            <a:r>
              <a:rPr lang="en-US" dirty="0"/>
              <a:t>Sexual harassment knows no gender. Traditionally when people think of sexual harassment, they think of a male harassing a female. While this is still the most common scenario, there have been plenty of incidents of females harassing males. Same-sex harassment—by a male against a male or a female against a female—is also illegal. The harassment does not need to be motivated by sexual desire either. It just needs to be based on the victim's gender.</a:t>
            </a:r>
          </a:p>
        </p:txBody>
      </p:sp>
      <p:sp>
        <p:nvSpPr>
          <p:cNvPr id="4" name="Slide Number Placeholder 3"/>
          <p:cNvSpPr>
            <a:spLocks noGrp="1"/>
          </p:cNvSpPr>
          <p:nvPr>
            <p:ph type="sldNum" sz="quarter" idx="5"/>
          </p:nvPr>
        </p:nvSpPr>
        <p:spPr/>
        <p:txBody>
          <a:bodyPr/>
          <a:lstStyle/>
          <a:p>
            <a:fld id="{60A2861C-26CB-459C-8EA3-66B1182E955D}" type="slidenum">
              <a:rPr lang="en-US" smtClean="0"/>
              <a:t>18</a:t>
            </a:fld>
            <a:endParaRPr lang="en-US" dirty="0"/>
          </a:p>
        </p:txBody>
      </p:sp>
    </p:spTree>
    <p:extLst>
      <p:ext uri="{BB962C8B-B14F-4D97-AF65-F5344CB8AC3E}">
        <p14:creationId xmlns:p14="http://schemas.microsoft.com/office/powerpoint/2010/main" val="610558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The clinical setting is one of intensified emotions. Patients who are at risk of perpetrating violence include those who:</a:t>
            </a:r>
          </a:p>
          <a:p>
            <a:pPr marL="302066" indent="-302066" defTabSz="483306">
              <a:spcBef>
                <a:spcPct val="20000"/>
              </a:spcBef>
              <a:spcAft>
                <a:spcPts val="634"/>
              </a:spcAft>
              <a:buClr>
                <a:prstClr val="black"/>
              </a:buClr>
              <a:buSzPct val="80000"/>
              <a:buFont typeface="Wingdings 3" panose="05040102010807070707" pitchFamily="18" charset="2"/>
              <a:buChar char=""/>
              <a:defRPr/>
            </a:pPr>
            <a:endParaRPr lang="en-US" sz="1800" dirty="0">
              <a:solidFill>
                <a:prstClr val="black"/>
              </a:solidFill>
              <a:latin typeface="Century Gothic" panose="020B0502020202020204"/>
            </a:endParaRP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Are under influence of drugs or alcohol</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Are in pain</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Have a history of violence</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Have cognitive impairment</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Are in the forensic (criminal justice) system</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Are angry about clinical relationships, e.g., in response to perceived authoritarian attitude or excessive force used by the health provider</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600" dirty="0">
                <a:solidFill>
                  <a:prstClr val="black"/>
                </a:solidFill>
                <a:latin typeface="Century Gothic" panose="020B0502020202020204"/>
              </a:rPr>
              <a:t>Have certain psychiatric diagnoses and/or medical diagnoses.</a:t>
            </a:r>
          </a:p>
          <a:p>
            <a:pPr marL="302066" indent="-302066" defTabSz="483306">
              <a:spcBef>
                <a:spcPct val="20000"/>
              </a:spcBef>
              <a:spcAft>
                <a:spcPts val="634"/>
              </a:spcAft>
              <a:buClr>
                <a:prstClr val="black"/>
              </a:buClr>
              <a:buSzPct val="80000"/>
              <a:buFont typeface="Wingdings 3" panose="05040102010807070707" pitchFamily="18" charset="2"/>
              <a:buChar char=""/>
              <a:defRPr/>
            </a:pPr>
            <a:endParaRPr lang="en-US" sz="1800" dirty="0">
              <a:solidFill>
                <a:prstClr val="black"/>
              </a:solidFill>
              <a:latin typeface="Century Gothic" panose="020B0502020202020204"/>
            </a:endParaRP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It is important to realize that, although some psychiatric diagnoses are associated with violent behavior, most people who are violent are not mentally ill, and most people who are mentally ill are not violent. Substance abuse is a major contributor to violence in populations both with and without psychiatric diagnoses (Friedman, 2006).</a:t>
            </a:r>
          </a:p>
          <a:p>
            <a:endParaRPr lang="en-US" dirty="0"/>
          </a:p>
          <a:p>
            <a:r>
              <a:rPr lang="en-US" dirty="0"/>
              <a:t>It's important for organizations to recognize those individuals and their patient population who may be at risk of perpetrating acts of workplace violence. Leaders need to make certain that they have set into place interventions that support the safety of both staff and other patients from these acts. This may include screening, physical environment modifications, </a:t>
            </a:r>
            <a:r>
              <a:rPr lang="en-US" dirty="0" err="1"/>
              <a:t>deescalation</a:t>
            </a:r>
            <a:r>
              <a:rPr lang="en-US" dirty="0"/>
              <a:t> training, and ensuring adequate numbers of staff for those units who may have more violent prone patients. </a:t>
            </a:r>
          </a:p>
        </p:txBody>
      </p:sp>
      <p:sp>
        <p:nvSpPr>
          <p:cNvPr id="4" name="Slide Number Placeholder 3"/>
          <p:cNvSpPr>
            <a:spLocks noGrp="1"/>
          </p:cNvSpPr>
          <p:nvPr>
            <p:ph type="sldNum" sz="quarter" idx="5"/>
          </p:nvPr>
        </p:nvSpPr>
        <p:spPr/>
        <p:txBody>
          <a:bodyPr/>
          <a:lstStyle/>
          <a:p>
            <a:fld id="{60A2861C-26CB-459C-8EA3-66B1182E955D}" type="slidenum">
              <a:rPr lang="en-US" smtClean="0"/>
              <a:t>19</a:t>
            </a:fld>
            <a:endParaRPr lang="en-US" dirty="0"/>
          </a:p>
        </p:txBody>
      </p:sp>
    </p:spTree>
    <p:extLst>
      <p:ext uri="{BB962C8B-B14F-4D97-AF65-F5344CB8AC3E}">
        <p14:creationId xmlns:p14="http://schemas.microsoft.com/office/powerpoint/2010/main" val="4254666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000" dirty="0">
                <a:solidFill>
                  <a:prstClr val="black"/>
                </a:solidFill>
                <a:latin typeface="Century Gothic" panose="020B0502020202020204"/>
              </a:rPr>
              <a:t>Environmental risk factors are those that are attributable to the layout, design, and amenities of the physical workspace.</a:t>
            </a:r>
          </a:p>
          <a:p>
            <a:pPr marL="302066" indent="-302066" defTabSz="483306">
              <a:spcBef>
                <a:spcPct val="20000"/>
              </a:spcBef>
              <a:spcAft>
                <a:spcPts val="634"/>
              </a:spcAft>
              <a:buClr>
                <a:prstClr val="black"/>
              </a:buClr>
              <a:buSzPct val="80000"/>
              <a:buFont typeface="Wingdings 3" panose="05040102010807070707" pitchFamily="18" charset="2"/>
              <a:buChar char=""/>
              <a:defRPr/>
            </a:pPr>
            <a:endParaRPr lang="en-US" sz="2000" dirty="0">
              <a:solidFill>
                <a:prstClr val="black"/>
              </a:solidFill>
              <a:latin typeface="Century Gothic" panose="020B0502020202020204"/>
            </a:endParaRPr>
          </a:p>
          <a:p>
            <a:pPr marL="302066" indent="-302066" defTabSz="483306">
              <a:spcBef>
                <a:spcPct val="20000"/>
              </a:spcBef>
              <a:spcAft>
                <a:spcPts val="634"/>
              </a:spcAft>
              <a:buClr>
                <a:prstClr val="black"/>
              </a:buClr>
              <a:buSzPct val="80000"/>
              <a:buFont typeface="Wingdings 3" panose="05040102010807070707" pitchFamily="18" charset="2"/>
              <a:buChar char=""/>
              <a:defRPr/>
            </a:pPr>
            <a:r>
              <a:rPr lang="en-US" sz="2000" dirty="0">
                <a:solidFill>
                  <a:prstClr val="black"/>
                </a:solidFill>
                <a:latin typeface="Century Gothic" panose="020B0502020202020204"/>
              </a:rPr>
              <a:t>Environmental risks fall into four categories and include factors that:</a:t>
            </a:r>
          </a:p>
          <a:p>
            <a:pPr marL="302066" indent="-302066" defTabSz="483306">
              <a:spcBef>
                <a:spcPct val="20000"/>
              </a:spcBef>
              <a:spcAft>
                <a:spcPts val="634"/>
              </a:spcAft>
              <a:buClr>
                <a:prstClr val="black"/>
              </a:buClr>
              <a:buSzPct val="80000"/>
              <a:buFont typeface="Wingdings 3" panose="05040102010807070707" pitchFamily="18" charset="2"/>
              <a:buChar char=""/>
              <a:defRPr/>
            </a:pPr>
            <a:endParaRPr lang="en-US" sz="2000" dirty="0">
              <a:solidFill>
                <a:prstClr val="black"/>
              </a:solidFill>
              <a:latin typeface="Century Gothic" panose="020B0502020202020204"/>
            </a:endParaRP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Provide opportunity to gain access or avoid detection such as unmonitored entries or stairwells, insufficient lighting, blind corners, unsecured rooms or closets.</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Increase stress such as signage that is confusing, poor weather conditions, difficulty parking or accessing a building, insufficient heat or air conditioning, and disturbing noise levels.</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Provide opportunities to be used as weapons such as unsecured furniture, fixtures, decorative items, office or medical supplies.</a:t>
            </a:r>
          </a:p>
          <a:p>
            <a:pPr marL="785372" lvl="1" indent="-302066" defTabSz="483306">
              <a:spcBef>
                <a:spcPct val="20000"/>
              </a:spcBef>
              <a:spcAft>
                <a:spcPts val="634"/>
              </a:spcAft>
              <a:buClr>
                <a:prstClr val="black"/>
              </a:buClr>
              <a:buSzPct val="80000"/>
              <a:buFont typeface="Wingdings 3" panose="05040102010807070707" pitchFamily="18" charset="2"/>
              <a:buChar char=""/>
              <a:defRPr/>
            </a:pPr>
            <a:r>
              <a:rPr lang="en-US" sz="1800" dirty="0">
                <a:solidFill>
                  <a:prstClr val="black"/>
                </a:solidFill>
                <a:latin typeface="Century Gothic" panose="020B0502020202020204"/>
              </a:rPr>
              <a:t>Limit staff's ability to appropriately respond to violent incidents such as the lack of security systems, alarms, or devices.</a:t>
            </a:r>
          </a:p>
          <a:p>
            <a:endParaRPr lang="en-US" dirty="0"/>
          </a:p>
          <a:p>
            <a:r>
              <a:rPr lang="en-US" dirty="0"/>
              <a:t>In healthcare organizations with older facilities, there may be issues in dealing with outdated designs that require extensive modifications or work practices to reduce the incidence of workplace violence. It's important with any renovation or new construction that your workplace violence prevention committee is involved to ensure considerations for environmental risk factors are considered. </a:t>
            </a:r>
          </a:p>
        </p:txBody>
      </p:sp>
      <p:sp>
        <p:nvSpPr>
          <p:cNvPr id="4" name="Slide Number Placeholder 3"/>
          <p:cNvSpPr>
            <a:spLocks noGrp="1"/>
          </p:cNvSpPr>
          <p:nvPr>
            <p:ph type="sldNum" sz="quarter" idx="5"/>
          </p:nvPr>
        </p:nvSpPr>
        <p:spPr/>
        <p:txBody>
          <a:bodyPr/>
          <a:lstStyle/>
          <a:p>
            <a:fld id="{60A2861C-26CB-459C-8EA3-66B1182E955D}" type="slidenum">
              <a:rPr lang="en-US" smtClean="0"/>
              <a:t>20</a:t>
            </a:fld>
            <a:endParaRPr lang="en-US" dirty="0"/>
          </a:p>
        </p:txBody>
      </p:sp>
    </p:spTree>
    <p:extLst>
      <p:ext uri="{BB962C8B-B14F-4D97-AF65-F5344CB8AC3E}">
        <p14:creationId xmlns:p14="http://schemas.microsoft.com/office/powerpoint/2010/main" val="531394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33333"/>
                </a:solidFill>
                <a:effectLst/>
                <a:latin typeface="Tahoma" panose="020B0604030504040204" pitchFamily="34" charset="0"/>
              </a:rPr>
              <a:t>The healthcare and social assistance industry is made up of a mix of industry services. This table gives a high level look at the components of the healthcare and social assistance industry, along with their respective incidence rates for 2018.  The incidence rate is the number of events per 10,000 Full time equivalents.</a:t>
            </a:r>
          </a:p>
          <a:p>
            <a:pPr algn="l"/>
            <a:br>
              <a:rPr lang="en-US" dirty="0"/>
            </a:br>
            <a:r>
              <a:rPr lang="en-US" dirty="0"/>
              <a:t>Note the incidence rate is 10.4 in 2018.  So how has this trended from years before?</a:t>
            </a:r>
            <a:endParaRPr lang="en-US" b="0" i="0" dirty="0">
              <a:solidFill>
                <a:srgbClr val="333333"/>
              </a:solidFill>
              <a:effectLst/>
              <a:latin typeface="Tahoma" panose="020B0604030504040204" pitchFamily="34" charset="0"/>
            </a:endParaRPr>
          </a:p>
          <a:p>
            <a:endParaRPr lang="en-US" b="0" i="0" dirty="0">
              <a:solidFill>
                <a:srgbClr val="333333"/>
              </a:solidFill>
              <a:effectLst/>
              <a:latin typeface="Tahom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3</a:t>
            </a:fld>
            <a:endParaRPr lang="en-US" dirty="0"/>
          </a:p>
        </p:txBody>
      </p:sp>
    </p:spTree>
    <p:extLst>
      <p:ext uri="{BB962C8B-B14F-4D97-AF65-F5344CB8AC3E}">
        <p14:creationId xmlns:p14="http://schemas.microsoft.com/office/powerpoint/2010/main" val="3069097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r>
              <a:rPr lang="en-US" b="0" i="0" dirty="0">
                <a:solidFill>
                  <a:srgbClr val="333333"/>
                </a:solidFill>
                <a:effectLst/>
                <a:latin typeface="Tahoma" panose="020B0604030504040204" pitchFamily="34" charset="0"/>
              </a:rPr>
            </a:br>
            <a:r>
              <a:rPr lang="en-US" b="0" i="0" dirty="0">
                <a:solidFill>
                  <a:srgbClr val="333333"/>
                </a:solidFill>
                <a:effectLst/>
                <a:latin typeface="Tahoma" panose="020B0604030504040204" pitchFamily="34" charset="0"/>
              </a:rPr>
              <a:t>In 2018, the private ownership all-worker incidence rate for nonfatal occupational injuries and illnesses involving days away from work resulting from intentional injury by other person in the private healthcare and social assistance industry was 10.4 per 10,000 full-time workers, compared to the all-worker incidence rate of 2.1. The health care and social service industries experience the highest rates of injuries caused by workplace violence and are 5 times as likely to suffer a workplace violence injury than workers overall. This Chart shows how the incidence rate for workplace violence to healthcare workers has increased since 2011.</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4</a:t>
            </a:fld>
            <a:endParaRPr lang="en-US" dirty="0"/>
          </a:p>
        </p:txBody>
      </p:sp>
    </p:spTree>
    <p:extLst>
      <p:ext uri="{BB962C8B-B14F-4D97-AF65-F5344CB8AC3E}">
        <p14:creationId xmlns:p14="http://schemas.microsoft.com/office/powerpoint/2010/main" val="2016311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Tahoma" panose="020B0604030504040204" pitchFamily="34" charset="0"/>
              </a:rPr>
              <a:t>Healthcare workers accounted for 73 percent of all nonfatal workplace injuries and illnesses due to violence in 2018 . The  healthcare industry’s number of total workplace violence has grown since 2011 with other industries with little fluctuation or sustained growth.</a:t>
            </a:r>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5</a:t>
            </a:fld>
            <a:endParaRPr lang="en-US" dirty="0"/>
          </a:p>
        </p:txBody>
      </p:sp>
    </p:spTree>
    <p:extLst>
      <p:ext uri="{BB962C8B-B14F-4D97-AF65-F5344CB8AC3E}">
        <p14:creationId xmlns:p14="http://schemas.microsoft.com/office/powerpoint/2010/main" val="909096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Tahoma" panose="020B0604030504040204" pitchFamily="34" charset="0"/>
              </a:rPr>
              <a:t>What’s most concerning is the number of homicides to healthcare workers.  From 2011 to 2018, there were 156 workplace homicides to private healthcare workers, averaging about 20 each year. The most common assailant in workplace homicides to healthcare workers was a relative or domestic partner of the healthcare worker.  </a:t>
            </a:r>
          </a:p>
          <a:p>
            <a:endParaRPr lang="en-US" b="0" i="0" dirty="0">
              <a:solidFill>
                <a:srgbClr val="333333"/>
              </a:solidFill>
              <a:effectLst/>
              <a:latin typeface="Tahoma" panose="020B0604030504040204" pitchFamily="34" charset="0"/>
            </a:endParaRPr>
          </a:p>
          <a:p>
            <a:r>
              <a:rPr lang="en-US" b="0" i="0" dirty="0">
                <a:solidFill>
                  <a:srgbClr val="333333"/>
                </a:solidFill>
                <a:effectLst/>
                <a:latin typeface="Tahoma" panose="020B0604030504040204" pitchFamily="34" charset="0"/>
              </a:rPr>
              <a:t>Note that Patients ranked third in the listing of assailants which is discouraging to consider that they are the focus for the care that we provide as members of the healthcare team.</a:t>
            </a:r>
          </a:p>
          <a:p>
            <a:endParaRPr lang="en-US" b="0" i="0" dirty="0">
              <a:solidFill>
                <a:srgbClr val="333333"/>
              </a:solidFill>
              <a:effectLst/>
              <a:latin typeface="Tahoma" panose="020B0604030504040204" pitchFamily="34" charset="0"/>
            </a:endParaRPr>
          </a:p>
          <a:p>
            <a:endParaRPr lang="en-US" b="0" i="0" dirty="0">
              <a:solidFill>
                <a:srgbClr val="333333"/>
              </a:solidFill>
              <a:effectLst/>
              <a:latin typeface="Tahoma" panose="020B0604030504040204" pitchFamily="34" charset="0"/>
            </a:endParaRPr>
          </a:p>
        </p:txBody>
      </p:sp>
      <p:sp>
        <p:nvSpPr>
          <p:cNvPr id="4" name="Slide Number Placeholder 3"/>
          <p:cNvSpPr>
            <a:spLocks noGrp="1"/>
          </p:cNvSpPr>
          <p:nvPr>
            <p:ph type="sldNum" sz="quarter" idx="5"/>
          </p:nvPr>
        </p:nvSpPr>
        <p:spPr/>
        <p:txBody>
          <a:bodyPr/>
          <a:lstStyle/>
          <a:p>
            <a:fld id="{60A2861C-26CB-459C-8EA3-66B1182E955D}" type="slidenum">
              <a:rPr lang="en-US" smtClean="0"/>
              <a:t>6</a:t>
            </a:fld>
            <a:endParaRPr lang="en-US" dirty="0"/>
          </a:p>
        </p:txBody>
      </p:sp>
    </p:spTree>
    <p:extLst>
      <p:ext uri="{BB962C8B-B14F-4D97-AF65-F5344CB8AC3E}">
        <p14:creationId xmlns:p14="http://schemas.microsoft.com/office/powerpoint/2010/main" val="3309312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Effects of violence should be categorized as Direct and Indirect.</a:t>
            </a:r>
          </a:p>
          <a:p>
            <a:endParaRPr lang="en-US" dirty="0"/>
          </a:p>
          <a:p>
            <a:r>
              <a:rPr lang="en-US" dirty="0"/>
              <a:t>Direct effects of violence are fairly clear:  These would include those that cause physical injury (minor or even severe)  Some of these injuries may result in temporary or permanent physical disability which may prevent a healthcare worker from remaining in their job. </a:t>
            </a:r>
          </a:p>
          <a:p>
            <a:endParaRPr lang="en-US" dirty="0"/>
          </a:p>
          <a:p>
            <a:r>
              <a:rPr lang="en-US" dirty="0"/>
              <a:t>What is not visible but can be devastating as major physical trauma is the psychological trauma that occurs to a victim or even a witness to workplace violence.  In some circumstances, psychological trauma may cause more damage to the healthcare team as it multiple witnesses to violent incidents who may never be the recipient of the physical assault.  </a:t>
            </a:r>
          </a:p>
          <a:p>
            <a:endParaRPr lang="en-US" dirty="0"/>
          </a:p>
          <a:p>
            <a:r>
              <a:rPr lang="en-US" dirty="0"/>
              <a:t>Sadly, as the data showed, even death can be a result of workplace violence</a:t>
            </a:r>
          </a:p>
        </p:txBody>
      </p:sp>
      <p:sp>
        <p:nvSpPr>
          <p:cNvPr id="4" name="Slide Number Placeholder 3"/>
          <p:cNvSpPr>
            <a:spLocks noGrp="1"/>
          </p:cNvSpPr>
          <p:nvPr>
            <p:ph type="sldNum" sz="quarter" idx="5"/>
          </p:nvPr>
        </p:nvSpPr>
        <p:spPr/>
        <p:txBody>
          <a:bodyPr/>
          <a:lstStyle/>
          <a:p>
            <a:fld id="{60A2861C-26CB-459C-8EA3-66B1182E955D}" type="slidenum">
              <a:rPr lang="en-US" smtClean="0"/>
              <a:t>8</a:t>
            </a:fld>
            <a:endParaRPr lang="en-US" dirty="0"/>
          </a:p>
        </p:txBody>
      </p:sp>
    </p:spTree>
    <p:extLst>
      <p:ext uri="{BB962C8B-B14F-4D97-AF65-F5344CB8AC3E}">
        <p14:creationId xmlns:p14="http://schemas.microsoft.com/office/powerpoint/2010/main" val="1187722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Open Sans" panose="020B0606030504020204" pitchFamily="34" charset="0"/>
              </a:rPr>
              <a:t>Nurses in crisis, or suffering from burnout and resentment, may not be able to perform to standards of care placing patients at risk for adverse outcomes (Arnetz &amp; Arnetz, 2001).</a:t>
            </a:r>
          </a:p>
          <a:p>
            <a:pPr algn="l"/>
            <a:r>
              <a:rPr lang="en-US" b="0" i="0" dirty="0">
                <a:solidFill>
                  <a:srgbClr val="000000"/>
                </a:solidFill>
                <a:effectLst/>
                <a:latin typeface="Open Sans" panose="020B0606030504020204" pitchFamily="34" charset="0"/>
              </a:rPr>
              <a:t>According to the </a:t>
            </a:r>
            <a:r>
              <a:rPr lang="en-US" b="0" i="0" u="none" strike="noStrike" dirty="0">
                <a:solidFill>
                  <a:srgbClr val="075290"/>
                </a:solidFill>
                <a:effectLst/>
                <a:latin typeface="Open Sans" panose="020B0606030504020204" pitchFamily="34" charset="0"/>
                <a:hlinkClick r:id="rId3"/>
              </a:rPr>
              <a:t>Joint Commission</a:t>
            </a:r>
            <a:r>
              <a:rPr lang="en-US" b="0" i="0" dirty="0">
                <a:solidFill>
                  <a:srgbClr val="000000"/>
                </a:solidFill>
                <a:effectLst/>
                <a:latin typeface="Open Sans" panose="020B0606030504020204" pitchFamily="34" charset="0"/>
              </a:rPr>
              <a:t>, intimidating and disruptive behavior among colleagues can foster medical errors and contribute to poor patient satisfaction and otherwise preventable adverse outcomes (</a:t>
            </a:r>
            <a:r>
              <a:rPr lang="en-US" b="0" i="0" u="sng" dirty="0">
                <a:solidFill>
                  <a:srgbClr val="075290"/>
                </a:solidFill>
                <a:effectLst/>
                <a:latin typeface="Open Sans" panose="020B0606030504020204" pitchFamily="34" charset="0"/>
                <a:hlinkClick r:id="rId4"/>
              </a:rPr>
              <a:t>Joint Commission, 2008</a:t>
            </a:r>
            <a:r>
              <a:rPr lang="en-US" b="0" i="0" dirty="0">
                <a:solidFill>
                  <a:srgbClr val="000000"/>
                </a:solidFill>
                <a:effectLst/>
                <a:latin typeface="Open Sans" panose="020B0606030504020204" pitchFamily="34" charset="0"/>
              </a:rPr>
              <a:t>).</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9</a:t>
            </a:fld>
            <a:endParaRPr lang="en-US" dirty="0"/>
          </a:p>
        </p:txBody>
      </p:sp>
    </p:spTree>
    <p:extLst>
      <p:ext uri="{BB962C8B-B14F-4D97-AF65-F5344CB8AC3E}">
        <p14:creationId xmlns:p14="http://schemas.microsoft.com/office/powerpoint/2010/main" val="2687912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Others at risk are those who, by their duties, interact with the public during chaotic situations such as those interjecting themselves into incidents where strife and disagreement are already ongoing. This includes law enforcement, fire fighters,</a:t>
            </a:r>
            <a:r>
              <a:rPr lang="en-US" baseline="0" dirty="0"/>
              <a:t> and </a:t>
            </a:r>
            <a:r>
              <a:rPr lang="en-US" dirty="0"/>
              <a:t>ambulance personnel.</a:t>
            </a:r>
          </a:p>
          <a:p>
            <a:r>
              <a:rPr lang="en-US" dirty="0"/>
              <a:t>Volunteers may become victimized by persons intruding into their work environment with bad attitudes, prejudices or political agendas.</a:t>
            </a:r>
          </a:p>
          <a:p>
            <a:pPr algn="l"/>
            <a:r>
              <a:rPr lang="en-US" b="0" i="0" dirty="0">
                <a:solidFill>
                  <a:srgbClr val="000000"/>
                </a:solidFill>
                <a:effectLst/>
                <a:latin typeface="Open Sans" panose="020B0606030504020204" pitchFamily="34" charset="0"/>
              </a:rPr>
              <a:t>Staff shortages, increased patient morbidities, exposure to violent individuals, and the absence of strong workplace violence prevention programs and protective regulations are all barriers to eliminating violence against healthcare workers.</a:t>
            </a:r>
          </a:p>
          <a:p>
            <a:pPr algn="l"/>
            <a:r>
              <a:rPr lang="en-US" b="0" i="0" dirty="0">
                <a:solidFill>
                  <a:srgbClr val="000000"/>
                </a:solidFill>
                <a:effectLst/>
                <a:latin typeface="Open Sans" panose="020B0606030504020204" pitchFamily="34" charset="0"/>
              </a:rPr>
              <a:t>The risk factors for violence vary from hospital to hospital and in home care settings, depending on location, size, and type of care. Violence may occur anywhere in a hospital, but is most frequent in psychiatric units, emergency departments, waiting areas, and in geriatric/long-term care units.</a:t>
            </a:r>
          </a:p>
          <a:p>
            <a:pPr algn="l"/>
            <a:r>
              <a:rPr lang="en-US" b="0" i="0" dirty="0">
                <a:solidFill>
                  <a:srgbClr val="000000"/>
                </a:solidFill>
                <a:effectLst/>
                <a:latin typeface="Open Sans" panose="020B0606030504020204" pitchFamily="34" charset="0"/>
              </a:rPr>
              <a:t>A great many nurses work outside the hospital in high-risk public sector healthcare settings such as prison and jail medical units, drug and alcohol residential treatment facilities, or as visiting nurses. The degree to which each of these workplaces emphasizes worker safety varies widely.</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11</a:t>
            </a:fld>
            <a:endParaRPr lang="en-US" dirty="0"/>
          </a:p>
        </p:txBody>
      </p:sp>
    </p:spTree>
    <p:extLst>
      <p:ext uri="{BB962C8B-B14F-4D97-AF65-F5344CB8AC3E}">
        <p14:creationId xmlns:p14="http://schemas.microsoft.com/office/powerpoint/2010/main" val="821175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306">
              <a:lnSpc>
                <a:spcPct val="90000"/>
              </a:lnSpc>
              <a:spcBef>
                <a:spcPct val="20000"/>
              </a:spcBef>
              <a:spcAft>
                <a:spcPts val="634"/>
              </a:spcAft>
              <a:buClr>
                <a:prstClr val="black"/>
              </a:buClr>
              <a:buSzPct val="80000"/>
              <a:defRPr/>
            </a:pPr>
            <a:r>
              <a:rPr lang="en-US" sz="2100" b="0" dirty="0">
                <a:solidFill>
                  <a:prstClr val="black"/>
                </a:solidFill>
                <a:latin typeface="Century Gothic" panose="020B0502020202020204"/>
              </a:rPr>
              <a:t>Type II:  Customer/Client violence Is the most common in the health care setting for workplace violence. This type of violence centers around the customer / client relationship which would include patience, family members, and visitors. Client /customer violence may erupt due to misunderstandings, preconceived expectations by staff/patients, and generally poor communication between those involved. With hospital staffing shortages, effects of the pandemic and reduction in hospital services, it is easy to understand how this type of workplace violence may continue to outpace the other types.</a:t>
            </a:r>
          </a:p>
          <a:p>
            <a:pPr defTabSz="483306">
              <a:lnSpc>
                <a:spcPct val="90000"/>
              </a:lnSpc>
              <a:spcBef>
                <a:spcPct val="20000"/>
              </a:spcBef>
              <a:spcAft>
                <a:spcPts val="634"/>
              </a:spcAft>
              <a:buClr>
                <a:prstClr val="black"/>
              </a:buClr>
              <a:buSzPct val="80000"/>
              <a:defRPr/>
            </a:pPr>
            <a:endParaRPr lang="en-US" sz="2100" b="0" dirty="0">
              <a:solidFill>
                <a:prstClr val="black"/>
              </a:solidFill>
              <a:latin typeface="Century Gothic" panose="020B0502020202020204"/>
            </a:endParaRPr>
          </a:p>
          <a:p>
            <a:pPr defTabSz="483306">
              <a:lnSpc>
                <a:spcPct val="90000"/>
              </a:lnSpc>
              <a:spcBef>
                <a:spcPct val="20000"/>
              </a:spcBef>
              <a:spcAft>
                <a:spcPts val="634"/>
              </a:spcAft>
              <a:buClr>
                <a:prstClr val="black"/>
              </a:buClr>
              <a:buSzPct val="80000"/>
              <a:defRPr/>
            </a:pPr>
            <a:r>
              <a:rPr lang="en-US" sz="2100" b="0" dirty="0">
                <a:solidFill>
                  <a:prstClr val="black"/>
                </a:solidFill>
                <a:latin typeface="Century Gothic" panose="020B0502020202020204"/>
              </a:rPr>
              <a:t>It's important for organizations to address type 2 workplace violence as it can quickly escalate. Some mitigation strategies may include redesign of emergency and psychiatric treatment workflow to reduce stress and overcrowding, redesign of waiting rooms and geriatric settings, And having a robust customer relations program which would include staff training and patient intermediaries to diffuse potential altercations. </a:t>
            </a:r>
          </a:p>
          <a:p>
            <a:endParaRPr lang="en-US" dirty="0"/>
          </a:p>
        </p:txBody>
      </p:sp>
      <p:sp>
        <p:nvSpPr>
          <p:cNvPr id="4" name="Slide Number Placeholder 3"/>
          <p:cNvSpPr>
            <a:spLocks noGrp="1"/>
          </p:cNvSpPr>
          <p:nvPr>
            <p:ph type="sldNum" sz="quarter" idx="5"/>
          </p:nvPr>
        </p:nvSpPr>
        <p:spPr/>
        <p:txBody>
          <a:bodyPr/>
          <a:lstStyle/>
          <a:p>
            <a:fld id="{60A2861C-26CB-459C-8EA3-66B1182E955D}" type="slidenum">
              <a:rPr lang="en-US" smtClean="0"/>
              <a:t>12</a:t>
            </a:fld>
            <a:endParaRPr lang="en-US" dirty="0"/>
          </a:p>
        </p:txBody>
      </p:sp>
    </p:spTree>
    <p:extLst>
      <p:ext uri="{BB962C8B-B14F-4D97-AF65-F5344CB8AC3E}">
        <p14:creationId xmlns:p14="http://schemas.microsoft.com/office/powerpoint/2010/main" val="1858830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7/28/2023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7/28/2023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7/28/2023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9A96C99-B8F8-4528-BD05-0E16E943DC09}" type="datetime1">
              <a:rPr lang="en-US" smtClean="0"/>
              <a:t>7/28/2023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7/28/2023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7/28/2023</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7/28/2023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7/28/2023</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0" y="-126011"/>
            <a:ext cx="12191980" cy="6061354"/>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fontScale="90000"/>
          </a:bodyPr>
          <a:lstStyle/>
          <a:p>
            <a:r>
              <a:rPr lang="en-US" sz="4400" dirty="0">
                <a:solidFill>
                  <a:schemeClr val="tx1"/>
                </a:solidFill>
              </a:rPr>
              <a:t>Sample</a:t>
            </a:r>
            <a:br>
              <a:rPr lang="en-US" sz="4400" dirty="0">
                <a:solidFill>
                  <a:schemeClr val="tx1"/>
                </a:solidFill>
              </a:rPr>
            </a:br>
            <a:r>
              <a:rPr lang="en-US" sz="4400" dirty="0">
                <a:solidFill>
                  <a:schemeClr val="tx1"/>
                </a:solidFill>
              </a:rPr>
              <a:t>Workplace Violence training</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4231968"/>
            <a:ext cx="4775075" cy="559656"/>
          </a:xfrm>
        </p:spPr>
        <p:txBody>
          <a:bodyPr vert="horz" lIns="91440" tIns="45720" rIns="91440" bIns="45720" rtlCol="0" anchor="t">
            <a:normAutofit/>
          </a:bodyPr>
          <a:lstStyle/>
          <a:p>
            <a:pPr>
              <a:spcAft>
                <a:spcPts val="600"/>
              </a:spcAft>
            </a:pPr>
            <a:endParaRPr lang="en-US" dirty="0">
              <a:solidFill>
                <a:schemeClr val="tx1"/>
              </a:solidFill>
            </a:endParaRPr>
          </a:p>
        </p:txBody>
      </p:sp>
      <p:pic>
        <p:nvPicPr>
          <p:cNvPr id="8" name="Picture 7" descr="A picture containing icon&#10;&#10;Description automatically generated">
            <a:extLst>
              <a:ext uri="{FF2B5EF4-FFF2-40B4-BE49-F238E27FC236}">
                <a16:creationId xmlns:a16="http://schemas.microsoft.com/office/drawing/2014/main" id="{971DB0E0-11F2-44DD-8020-AC37292D357C}"/>
              </a:ext>
            </a:extLst>
          </p:cNvPr>
          <p:cNvPicPr>
            <a:picLocks noChangeAspect="1"/>
          </p:cNvPicPr>
          <p:nvPr/>
        </p:nvPicPr>
        <p:blipFill>
          <a:blip r:embed="rId4"/>
          <a:stretch>
            <a:fillRect/>
          </a:stretch>
        </p:blipFill>
        <p:spPr>
          <a:xfrm>
            <a:off x="239997" y="5979311"/>
            <a:ext cx="3015822" cy="736607"/>
          </a:xfrm>
          <a:prstGeom prst="rect">
            <a:avLst/>
          </a:prstGeom>
        </p:spPr>
      </p:pic>
      <p:sp>
        <p:nvSpPr>
          <p:cNvPr id="10" name="TextBox 9">
            <a:extLst>
              <a:ext uri="{FF2B5EF4-FFF2-40B4-BE49-F238E27FC236}">
                <a16:creationId xmlns:a16="http://schemas.microsoft.com/office/drawing/2014/main" id="{1223F8F9-8405-4A2A-96DB-C451BA5CCBB6}"/>
              </a:ext>
            </a:extLst>
          </p:cNvPr>
          <p:cNvSpPr txBox="1"/>
          <p:nvPr/>
        </p:nvSpPr>
        <p:spPr>
          <a:xfrm>
            <a:off x="1295400" y="6147448"/>
            <a:ext cx="10467109" cy="276999"/>
          </a:xfrm>
          <a:prstGeom prst="rect">
            <a:avLst/>
          </a:prstGeom>
          <a:noFill/>
        </p:spPr>
        <p:txBody>
          <a:bodyPr wrap="square" lIns="91440" tIns="45720" rIns="91440" bIns="45720" anchor="t">
            <a:spAutoFit/>
          </a:bodyPr>
          <a:lstStyle/>
          <a:p>
            <a:pPr marL="0" marR="0" algn="r">
              <a:spcBef>
                <a:spcPts val="0"/>
              </a:spcBef>
              <a:spcAft>
                <a:spcPts val="0"/>
              </a:spcAft>
              <a:tabLst>
                <a:tab pos="2971800" algn="ctr"/>
                <a:tab pos="5943600" algn="r"/>
              </a:tabLst>
            </a:pPr>
            <a:endParaRPr lang="en-US" sz="1200" b="1" spc="3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57A1-CA59-422B-B765-590AB1D571E7}"/>
              </a:ext>
            </a:extLst>
          </p:cNvPr>
          <p:cNvSpPr>
            <a:spLocks noGrp="1"/>
          </p:cNvSpPr>
          <p:nvPr>
            <p:ph type="title"/>
          </p:nvPr>
        </p:nvSpPr>
        <p:spPr/>
        <p:txBody>
          <a:bodyPr/>
          <a:lstStyle/>
          <a:p>
            <a:r>
              <a:rPr lang="en-US" dirty="0"/>
              <a:t>Examples of Workplace Violence</a:t>
            </a:r>
          </a:p>
        </p:txBody>
      </p:sp>
      <p:sp>
        <p:nvSpPr>
          <p:cNvPr id="3" name="Content Placeholder 2">
            <a:extLst>
              <a:ext uri="{FF2B5EF4-FFF2-40B4-BE49-F238E27FC236}">
                <a16:creationId xmlns:a16="http://schemas.microsoft.com/office/drawing/2014/main" id="{9772730B-E95F-4E34-BD8E-37AA9F30BDAC}"/>
              </a:ext>
            </a:extLst>
          </p:cNvPr>
          <p:cNvSpPr>
            <a:spLocks noGrp="1"/>
          </p:cNvSpPr>
          <p:nvPr>
            <p:ph idx="1"/>
          </p:nvPr>
        </p:nvSpPr>
        <p:spPr/>
        <p:txBody>
          <a:bodyPr>
            <a:normAutofit/>
          </a:bodyPr>
          <a:lstStyle/>
          <a:p>
            <a:r>
              <a:rPr lang="en-US" sz="1900" dirty="0"/>
              <a:t>Utilize meaningful examples from the news that may align with the type of organization, geographic location (inner city vs rural location) to help staff realize it could happen here and could happen to me.</a:t>
            </a:r>
          </a:p>
        </p:txBody>
      </p:sp>
    </p:spTree>
    <p:extLst>
      <p:ext uri="{BB962C8B-B14F-4D97-AF65-F5344CB8AC3E}">
        <p14:creationId xmlns:p14="http://schemas.microsoft.com/office/powerpoint/2010/main" val="1115364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Healthcare workers at risk</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sz="half" idx="2"/>
          </p:nvPr>
        </p:nvSpPr>
        <p:spPr>
          <a:xfrm>
            <a:off x="684211" y="2365038"/>
            <a:ext cx="5122334" cy="3030538"/>
          </a:xfrm>
        </p:spPr>
        <p:txBody>
          <a:bodyPr vert="horz" lIns="91440" tIns="45720" rIns="91440" bIns="45720" rtlCol="0" anchor="ctr">
            <a:noAutofit/>
          </a:bodyPr>
          <a:lstStyle/>
          <a:p>
            <a:pPr>
              <a:lnSpc>
                <a:spcPct val="90000"/>
              </a:lnSpc>
            </a:pPr>
            <a:r>
              <a:rPr lang="en-US" sz="1800" dirty="0"/>
              <a:t>Alcohol and drug abuse</a:t>
            </a:r>
          </a:p>
          <a:p>
            <a:pPr>
              <a:lnSpc>
                <a:spcPct val="90000"/>
              </a:lnSpc>
            </a:pPr>
            <a:r>
              <a:rPr lang="en-US" sz="1800" dirty="0"/>
              <a:t>Stressful conditions such as long wait times, overcrowding, being given bad news</a:t>
            </a:r>
          </a:p>
          <a:p>
            <a:pPr>
              <a:lnSpc>
                <a:spcPct val="90000"/>
              </a:lnSpc>
            </a:pPr>
            <a:r>
              <a:rPr lang="en-US" sz="1800" dirty="0"/>
              <a:t>Lack of training regarding recognition and de-escalation of hostile and abusive behaviors</a:t>
            </a:r>
          </a:p>
          <a:p>
            <a:pPr>
              <a:lnSpc>
                <a:spcPct val="90000"/>
              </a:lnSpc>
            </a:pPr>
            <a:r>
              <a:rPr lang="en-US" sz="1800" dirty="0"/>
              <a:t>Gang activity</a:t>
            </a:r>
          </a:p>
          <a:p>
            <a:pPr>
              <a:lnSpc>
                <a:spcPct val="90000"/>
              </a:lnSpc>
            </a:pPr>
            <a:r>
              <a:rPr lang="en-US" sz="1800" dirty="0"/>
              <a:t>Domestic violence</a:t>
            </a:r>
          </a:p>
          <a:p>
            <a:pPr>
              <a:lnSpc>
                <a:spcPct val="90000"/>
              </a:lnSpc>
            </a:pPr>
            <a:r>
              <a:rPr lang="en-US" sz="1800" dirty="0"/>
              <a:t>Presence of firearms and other weapons</a:t>
            </a:r>
          </a:p>
          <a:p>
            <a:pPr>
              <a:lnSpc>
                <a:spcPct val="90000"/>
              </a:lnSpc>
            </a:pPr>
            <a:r>
              <a:rPr lang="en-US" sz="1800" dirty="0"/>
              <a:t>Inadequate security and mental health personnel on site</a:t>
            </a:r>
          </a:p>
        </p:txBody>
      </p:sp>
      <p:sp>
        <p:nvSpPr>
          <p:cNvPr id="7" name="Content Placeholder 6">
            <a:extLst>
              <a:ext uri="{FF2B5EF4-FFF2-40B4-BE49-F238E27FC236}">
                <a16:creationId xmlns:a16="http://schemas.microsoft.com/office/drawing/2014/main" id="{8D6373AE-9A5E-4118-80BE-70B859276CAD}"/>
              </a:ext>
            </a:extLst>
          </p:cNvPr>
          <p:cNvSpPr>
            <a:spLocks noGrp="1"/>
          </p:cNvSpPr>
          <p:nvPr>
            <p:ph sz="quarter" idx="4"/>
          </p:nvPr>
        </p:nvSpPr>
        <p:spPr>
          <a:xfrm>
            <a:off x="5806545" y="2014194"/>
            <a:ext cx="5431726" cy="3428999"/>
          </a:xfrm>
        </p:spPr>
        <p:txBody>
          <a:bodyPr>
            <a:noAutofit/>
          </a:bodyPr>
          <a:lstStyle/>
          <a:p>
            <a:r>
              <a:rPr lang="en-US" sz="1800" dirty="0"/>
              <a:t>Understaffing</a:t>
            </a:r>
          </a:p>
          <a:p>
            <a:r>
              <a:rPr lang="en-US" sz="1800" dirty="0"/>
              <a:t>Staff working in isolation or in situations in which they can be trapped without an escape route</a:t>
            </a:r>
          </a:p>
          <a:p>
            <a:r>
              <a:rPr lang="en-US" sz="1800" dirty="0"/>
              <a:t>Poor lighting and other factors restricting vision both within and outside the facility</a:t>
            </a:r>
          </a:p>
          <a:p>
            <a:r>
              <a:rPr lang="en-US" sz="1800" dirty="0"/>
              <a:t>No access to emergency communication devices (cell phone, panic buttons, etc.)</a:t>
            </a:r>
          </a:p>
          <a:p>
            <a:r>
              <a:rPr lang="en-US" sz="1800" dirty="0"/>
              <a:t>Unrestricted public access</a:t>
            </a:r>
          </a:p>
          <a:p>
            <a:r>
              <a:rPr lang="en-US" sz="1800" dirty="0"/>
              <a:t>Lack of community mental healthcare</a:t>
            </a:r>
          </a:p>
        </p:txBody>
      </p:sp>
    </p:spTree>
    <p:extLst>
      <p:ext uri="{BB962C8B-B14F-4D97-AF65-F5344CB8AC3E}">
        <p14:creationId xmlns:p14="http://schemas.microsoft.com/office/powerpoint/2010/main" val="1615546722"/>
      </p:ext>
    </p:extLst>
  </p:cSld>
  <p:clrMapOvr>
    <a:masterClrMapping/>
  </p:clrMapOvr>
  <mc:AlternateContent xmlns:mc="http://schemas.openxmlformats.org/markup-compatibility/2006" xmlns:p14="http://schemas.microsoft.com/office/powerpoint/2010/main">
    <mc:Choice Requires="p14">
      <p:transition spd="slow" p14:dur="2000" advTm="294090"/>
    </mc:Choice>
    <mc:Fallback xmlns="">
      <p:transition spd="slow" advTm="29409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Sources of Workplace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pPr marL="0" indent="0">
              <a:lnSpc>
                <a:spcPct val="90000"/>
              </a:lnSpc>
              <a:buNone/>
            </a:pPr>
            <a:r>
              <a:rPr lang="en-US" b="1" dirty="0"/>
              <a:t>Type II:  Customer/Client violence</a:t>
            </a:r>
          </a:p>
          <a:p>
            <a:pPr lvl="1">
              <a:lnSpc>
                <a:spcPct val="90000"/>
              </a:lnSpc>
            </a:pPr>
            <a:r>
              <a:rPr lang="en-US" sz="2000" b="0" i="0" dirty="0">
                <a:solidFill>
                  <a:srgbClr val="000000"/>
                </a:solidFill>
                <a:effectLst/>
                <a:latin typeface="Open Sans" panose="020B0606030504020204" pitchFamily="34" charset="0"/>
              </a:rPr>
              <a:t>Most common in healthcare settings. </a:t>
            </a:r>
          </a:p>
          <a:p>
            <a:pPr lvl="1">
              <a:lnSpc>
                <a:spcPct val="90000"/>
              </a:lnSpc>
            </a:pPr>
            <a:r>
              <a:rPr lang="en-US" sz="2000" b="0" i="0" dirty="0">
                <a:solidFill>
                  <a:srgbClr val="000000"/>
                </a:solidFill>
                <a:effectLst/>
                <a:latin typeface="Open Sans" panose="020B0606030504020204" pitchFamily="34" charset="0"/>
              </a:rPr>
              <a:t>The customer/client relationship includes patients, their family members, and visitors. </a:t>
            </a:r>
          </a:p>
        </p:txBody>
      </p:sp>
    </p:spTree>
    <p:extLst>
      <p:ext uri="{BB962C8B-B14F-4D97-AF65-F5344CB8AC3E}">
        <p14:creationId xmlns:p14="http://schemas.microsoft.com/office/powerpoint/2010/main" val="3926812772"/>
      </p:ext>
    </p:extLst>
  </p:cSld>
  <p:clrMapOvr>
    <a:masterClrMapping/>
  </p:clrMapOvr>
  <mc:AlternateContent xmlns:mc="http://schemas.openxmlformats.org/markup-compatibility/2006" xmlns:p14="http://schemas.microsoft.com/office/powerpoint/2010/main">
    <mc:Choice Requires="p14">
      <p:transition spd="slow" p14:dur="2000" advTm="88301"/>
    </mc:Choice>
    <mc:Fallback xmlns="">
      <p:transition spd="slow" advTm="8830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kumimoji="0" lang="en-US" sz="4000" b="0" i="0" u="none" strike="noStrike" kern="1200" cap="none" spc="0" normalizeH="0" baseline="0" noProof="0" dirty="0">
                <a:ln>
                  <a:noFill/>
                </a:ln>
                <a:solidFill>
                  <a:prstClr val="black"/>
                </a:solidFill>
                <a:effectLst/>
                <a:uLnTx/>
                <a:uFillTx/>
                <a:latin typeface="Century Gothic" panose="020F0302020204030204"/>
                <a:ea typeface="+mn-ea"/>
                <a:cs typeface="+mn-cs"/>
              </a:rPr>
              <a:t>Sources of Workplace Violence</a:t>
            </a:r>
            <a:endParaRPr lang="en-US" dirty="0">
              <a:solidFill>
                <a:schemeClr val="tx1"/>
              </a:solidFill>
            </a:endParaRP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pPr marL="0" indent="0">
              <a:buNone/>
            </a:pPr>
            <a:r>
              <a:rPr lang="en-US" sz="1900" b="1" dirty="0">
                <a:latin typeface="+mj-lt"/>
              </a:rPr>
              <a:t>Type III:  Worker on Worker violence</a:t>
            </a:r>
          </a:p>
          <a:p>
            <a:r>
              <a:rPr lang="en-US" sz="1900" b="0" i="0" dirty="0">
                <a:solidFill>
                  <a:srgbClr val="000000"/>
                </a:solidFill>
                <a:effectLst/>
                <a:latin typeface="+mj-lt"/>
              </a:rPr>
              <a:t>Commonly referred to as lateral or horizontal violence. </a:t>
            </a:r>
          </a:p>
          <a:p>
            <a:r>
              <a:rPr lang="en-US" sz="1900" b="0" i="0" dirty="0">
                <a:solidFill>
                  <a:srgbClr val="000000"/>
                </a:solidFill>
                <a:effectLst/>
                <a:latin typeface="+mj-lt"/>
              </a:rPr>
              <a:t>It includes bullying, and frequently manifests as verbal and emotional abuse that is unfair, offensive, vindictive, and/or humiliating though it can range all the way to homicide. </a:t>
            </a:r>
          </a:p>
        </p:txBody>
      </p:sp>
    </p:spTree>
    <p:extLst>
      <p:ext uri="{BB962C8B-B14F-4D97-AF65-F5344CB8AC3E}">
        <p14:creationId xmlns:p14="http://schemas.microsoft.com/office/powerpoint/2010/main" val="4161525983"/>
      </p:ext>
    </p:extLst>
  </p:cSld>
  <p:clrMapOvr>
    <a:masterClrMapping/>
  </p:clrMapOvr>
  <mc:AlternateContent xmlns:mc="http://schemas.openxmlformats.org/markup-compatibility/2006" xmlns:p14="http://schemas.microsoft.com/office/powerpoint/2010/main">
    <mc:Choice Requires="p14">
      <p:transition spd="slow" p14:dur="2000" advTm="111303"/>
    </mc:Choice>
    <mc:Fallback xmlns="">
      <p:transition spd="slow" advTm="111303"/>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Sources of Workplace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pPr marL="0" indent="0">
              <a:buNone/>
            </a:pPr>
            <a:r>
              <a:rPr lang="en-US" sz="1900" b="1" dirty="0">
                <a:latin typeface="+mj-lt"/>
              </a:rPr>
              <a:t>Type IV:  Personal Relationship violence </a:t>
            </a:r>
          </a:p>
          <a:p>
            <a:r>
              <a:rPr lang="en-US" sz="1900" b="0" i="0" dirty="0">
                <a:solidFill>
                  <a:srgbClr val="000000"/>
                </a:solidFill>
                <a:effectLst/>
                <a:latin typeface="+mj-lt"/>
              </a:rPr>
              <a:t>The perpetrator has a relationship to the staff member outside of work that spills over to the work environment. </a:t>
            </a:r>
          </a:p>
        </p:txBody>
      </p:sp>
    </p:spTree>
    <p:extLst>
      <p:ext uri="{BB962C8B-B14F-4D97-AF65-F5344CB8AC3E}">
        <p14:creationId xmlns:p14="http://schemas.microsoft.com/office/powerpoint/2010/main" val="4219995271"/>
      </p:ext>
    </p:extLst>
  </p:cSld>
  <p:clrMapOvr>
    <a:masterClrMapping/>
  </p:clrMapOvr>
  <mc:AlternateContent xmlns:mc="http://schemas.openxmlformats.org/markup-compatibility/2006" xmlns:p14="http://schemas.microsoft.com/office/powerpoint/2010/main">
    <mc:Choice Requires="p14">
      <p:transition spd="slow" p14:dur="2000" advTm="73502"/>
    </mc:Choice>
    <mc:Fallback xmlns="">
      <p:transition spd="slow" advTm="7350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Types of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ctr">
            <a:normAutofit/>
          </a:bodyPr>
          <a:lstStyle/>
          <a:p>
            <a:pPr>
              <a:lnSpc>
                <a:spcPct val="90000"/>
              </a:lnSpc>
            </a:pPr>
            <a:r>
              <a:rPr lang="en-US" sz="2800" b="1" dirty="0"/>
              <a:t>Verbal / Nonverbal </a:t>
            </a:r>
          </a:p>
          <a:p>
            <a:pPr lvl="1">
              <a:lnSpc>
                <a:spcPct val="90000"/>
              </a:lnSpc>
            </a:pPr>
            <a:endParaRPr lang="en-US" dirty="0"/>
          </a:p>
          <a:p>
            <a:pPr lvl="1">
              <a:lnSpc>
                <a:spcPct val="90000"/>
              </a:lnSpc>
            </a:pPr>
            <a:r>
              <a:rPr lang="en-US" sz="2400" dirty="0"/>
              <a:t>Shouting</a:t>
            </a:r>
          </a:p>
          <a:p>
            <a:pPr lvl="1">
              <a:lnSpc>
                <a:spcPct val="90000"/>
              </a:lnSpc>
            </a:pPr>
            <a:endParaRPr lang="en-US" sz="2400" dirty="0"/>
          </a:p>
          <a:p>
            <a:pPr lvl="1">
              <a:lnSpc>
                <a:spcPct val="90000"/>
              </a:lnSpc>
            </a:pPr>
            <a:r>
              <a:rPr lang="en-US" sz="2400" dirty="0"/>
              <a:t>Cursing</a:t>
            </a:r>
          </a:p>
          <a:p>
            <a:pPr lvl="1">
              <a:lnSpc>
                <a:spcPct val="90000"/>
              </a:lnSpc>
            </a:pPr>
            <a:endParaRPr lang="en-US" sz="2400" dirty="0"/>
          </a:p>
          <a:p>
            <a:pPr lvl="1">
              <a:lnSpc>
                <a:spcPct val="90000"/>
              </a:lnSpc>
            </a:pPr>
            <a:r>
              <a:rPr lang="en-US" sz="2400" dirty="0"/>
              <a:t>Gestures</a:t>
            </a:r>
          </a:p>
          <a:p>
            <a:pPr lvl="1">
              <a:lnSpc>
                <a:spcPct val="90000"/>
              </a:lnSpc>
            </a:pPr>
            <a:endParaRPr lang="en-US" sz="2400" dirty="0"/>
          </a:p>
          <a:p>
            <a:pPr lvl="1">
              <a:lnSpc>
                <a:spcPct val="90000"/>
              </a:lnSpc>
            </a:pPr>
            <a:r>
              <a:rPr lang="en-US" sz="2400" dirty="0"/>
              <a:t>Posturing</a:t>
            </a:r>
          </a:p>
          <a:p>
            <a:pPr>
              <a:lnSpc>
                <a:spcPct val="90000"/>
              </a:lnSpc>
            </a:pPr>
            <a:endParaRPr lang="en-US" sz="1800" dirty="0">
              <a:solidFill>
                <a:schemeClr val="bg2">
                  <a:lumMod val="75000"/>
                </a:schemeClr>
              </a:solidFill>
            </a:endParaRPr>
          </a:p>
        </p:txBody>
      </p:sp>
    </p:spTree>
    <p:extLst>
      <p:ext uri="{BB962C8B-B14F-4D97-AF65-F5344CB8AC3E}">
        <p14:creationId xmlns:p14="http://schemas.microsoft.com/office/powerpoint/2010/main" val="2994839945"/>
      </p:ext>
    </p:extLst>
  </p:cSld>
  <p:clrMapOvr>
    <a:masterClrMapping/>
  </p:clrMapOvr>
  <mc:AlternateContent xmlns:mc="http://schemas.openxmlformats.org/markup-compatibility/2006" xmlns:p14="http://schemas.microsoft.com/office/powerpoint/2010/main">
    <mc:Choice Requires="p14">
      <p:transition spd="slow" p14:dur="2000" advTm="167509"/>
    </mc:Choice>
    <mc:Fallback xmlns="">
      <p:transition spd="slow" advTm="16750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Types of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r>
              <a:rPr lang="en-US" sz="2800" b="1" dirty="0"/>
              <a:t>Written Actions</a:t>
            </a:r>
          </a:p>
          <a:p>
            <a:pPr lvl="1"/>
            <a:endParaRPr lang="en-US" dirty="0"/>
          </a:p>
          <a:p>
            <a:pPr lvl="1"/>
            <a:r>
              <a:rPr lang="en-US" sz="2400" dirty="0"/>
              <a:t>Hardcopy</a:t>
            </a:r>
          </a:p>
          <a:p>
            <a:pPr lvl="1"/>
            <a:endParaRPr lang="en-US" sz="2400" dirty="0"/>
          </a:p>
          <a:p>
            <a:pPr lvl="1"/>
            <a:r>
              <a:rPr lang="en-US" sz="2400" dirty="0"/>
              <a:t>E-mail</a:t>
            </a:r>
          </a:p>
          <a:p>
            <a:pPr lvl="1"/>
            <a:endParaRPr lang="en-US" sz="2400" dirty="0"/>
          </a:p>
          <a:p>
            <a:pPr lvl="1"/>
            <a:r>
              <a:rPr lang="en-US" sz="2400" dirty="0"/>
              <a:t>Social Media</a:t>
            </a:r>
          </a:p>
          <a:p>
            <a:endParaRPr lang="en-US" sz="1800" dirty="0">
              <a:solidFill>
                <a:schemeClr val="bg2">
                  <a:lumMod val="75000"/>
                </a:schemeClr>
              </a:solidFill>
            </a:endParaRPr>
          </a:p>
        </p:txBody>
      </p:sp>
    </p:spTree>
    <p:extLst>
      <p:ext uri="{BB962C8B-B14F-4D97-AF65-F5344CB8AC3E}">
        <p14:creationId xmlns:p14="http://schemas.microsoft.com/office/powerpoint/2010/main" val="2013105930"/>
      </p:ext>
    </p:extLst>
  </p:cSld>
  <p:clrMapOvr>
    <a:masterClrMapping/>
  </p:clrMapOvr>
  <mc:AlternateContent xmlns:mc="http://schemas.openxmlformats.org/markup-compatibility/2006" xmlns:p14="http://schemas.microsoft.com/office/powerpoint/2010/main">
    <mc:Choice Requires="p14">
      <p:transition spd="slow" p14:dur="2000" advTm="91548"/>
    </mc:Choice>
    <mc:Fallback xmlns="">
      <p:transition spd="slow" advTm="9154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Types of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r>
              <a:rPr lang="en-US" sz="2800" b="1" dirty="0"/>
              <a:t>Physical Assaults</a:t>
            </a:r>
          </a:p>
          <a:p>
            <a:pPr lvl="1"/>
            <a:endParaRPr lang="en-US" sz="2000" dirty="0"/>
          </a:p>
          <a:p>
            <a:pPr lvl="1"/>
            <a:r>
              <a:rPr lang="en-US" sz="2400" dirty="0"/>
              <a:t>Varies by jurisdiction </a:t>
            </a:r>
          </a:p>
          <a:p>
            <a:pPr lvl="1"/>
            <a:r>
              <a:rPr lang="en-US" sz="2400" dirty="0"/>
              <a:t>Defined as intentionally putting another person in reasonable apprehension of an imminent harmful or offensive contact. </a:t>
            </a:r>
          </a:p>
          <a:p>
            <a:pPr lvl="1"/>
            <a:r>
              <a:rPr lang="en-US" sz="2400" dirty="0"/>
              <a:t>Physical injury is </a:t>
            </a:r>
            <a:r>
              <a:rPr lang="en-US" sz="2400" b="1" i="1" dirty="0"/>
              <a:t>not required</a:t>
            </a:r>
            <a:r>
              <a:rPr lang="en-US" sz="2400" dirty="0"/>
              <a:t>. </a:t>
            </a:r>
          </a:p>
          <a:p>
            <a:endParaRPr lang="en-US" sz="1800" dirty="0">
              <a:solidFill>
                <a:schemeClr val="bg2">
                  <a:lumMod val="75000"/>
                </a:schemeClr>
              </a:solidFill>
            </a:endParaRPr>
          </a:p>
        </p:txBody>
      </p:sp>
    </p:spTree>
    <p:extLst>
      <p:ext uri="{BB962C8B-B14F-4D97-AF65-F5344CB8AC3E}">
        <p14:creationId xmlns:p14="http://schemas.microsoft.com/office/powerpoint/2010/main" val="2246167240"/>
      </p:ext>
    </p:extLst>
  </p:cSld>
  <p:clrMapOvr>
    <a:masterClrMapping/>
  </p:clrMapOvr>
  <mc:AlternateContent xmlns:mc="http://schemas.openxmlformats.org/markup-compatibility/2006" xmlns:p14="http://schemas.microsoft.com/office/powerpoint/2010/main">
    <mc:Choice Requires="p14">
      <p:transition spd="slow" p14:dur="2000" advTm="77587"/>
    </mc:Choice>
    <mc:Fallback xmlns="">
      <p:transition spd="slow" advTm="7758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sz="3200" dirty="0">
                <a:solidFill>
                  <a:schemeClr val="tx1"/>
                </a:solidFill>
              </a:rPr>
              <a:t>Types of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ctr">
            <a:normAutofit/>
          </a:bodyPr>
          <a:lstStyle/>
          <a:p>
            <a:pPr indent="0">
              <a:lnSpc>
                <a:spcPct val="90000"/>
              </a:lnSpc>
            </a:pPr>
            <a:r>
              <a:rPr lang="en-US" sz="2800" b="1" dirty="0"/>
              <a:t>Sexual Harassment </a:t>
            </a:r>
          </a:p>
          <a:p>
            <a:pPr lvl="1" indent="0">
              <a:lnSpc>
                <a:spcPct val="90000"/>
              </a:lnSpc>
            </a:pPr>
            <a:endParaRPr lang="en-US" dirty="0"/>
          </a:p>
          <a:p>
            <a:pPr lvl="1" indent="0">
              <a:lnSpc>
                <a:spcPct val="90000"/>
              </a:lnSpc>
            </a:pPr>
            <a:r>
              <a:rPr lang="en-US" sz="2400" dirty="0"/>
              <a:t>Takes on many forms</a:t>
            </a:r>
          </a:p>
          <a:p>
            <a:pPr lvl="1" indent="0">
              <a:lnSpc>
                <a:spcPct val="90000"/>
              </a:lnSpc>
            </a:pPr>
            <a:endParaRPr lang="en-US" sz="2400" dirty="0"/>
          </a:p>
          <a:p>
            <a:pPr lvl="1" indent="0">
              <a:lnSpc>
                <a:spcPct val="90000"/>
              </a:lnSpc>
            </a:pPr>
            <a:r>
              <a:rPr lang="en-US" sz="2400" dirty="0"/>
              <a:t>Knows no gender</a:t>
            </a:r>
          </a:p>
          <a:p>
            <a:pPr lvl="1" indent="0">
              <a:lnSpc>
                <a:spcPct val="90000"/>
              </a:lnSpc>
            </a:pPr>
            <a:endParaRPr lang="en-US" sz="2400" dirty="0"/>
          </a:p>
          <a:p>
            <a:pPr lvl="1" indent="0">
              <a:lnSpc>
                <a:spcPct val="90000"/>
              </a:lnSpc>
            </a:pPr>
            <a:r>
              <a:rPr lang="en-US" sz="2400" dirty="0"/>
              <a:t>Sexist actions or comments</a:t>
            </a:r>
          </a:p>
          <a:p>
            <a:pPr lvl="1" indent="0">
              <a:lnSpc>
                <a:spcPct val="90000"/>
              </a:lnSpc>
            </a:pPr>
            <a:endParaRPr lang="en-US" sz="2400" dirty="0"/>
          </a:p>
          <a:p>
            <a:pPr lvl="1" indent="0">
              <a:lnSpc>
                <a:spcPct val="90000"/>
              </a:lnSpc>
            </a:pPr>
            <a:r>
              <a:rPr lang="en-US" sz="2400" dirty="0"/>
              <a:t>Can be perpetrated by customers</a:t>
            </a:r>
          </a:p>
          <a:p>
            <a:pPr lvl="1" indent="0">
              <a:lnSpc>
                <a:spcPct val="90000"/>
              </a:lnSpc>
            </a:pPr>
            <a:endParaRPr lang="en-US" dirty="0"/>
          </a:p>
          <a:p>
            <a:pPr lvl="1" indent="0">
              <a:lnSpc>
                <a:spcPct val="90000"/>
              </a:lnSpc>
            </a:pPr>
            <a:endParaRPr lang="en-US" sz="1200" dirty="0"/>
          </a:p>
        </p:txBody>
      </p:sp>
    </p:spTree>
    <p:extLst>
      <p:ext uri="{BB962C8B-B14F-4D97-AF65-F5344CB8AC3E}">
        <p14:creationId xmlns:p14="http://schemas.microsoft.com/office/powerpoint/2010/main" val="2487211028"/>
      </p:ext>
    </p:extLst>
  </p:cSld>
  <p:clrMapOvr>
    <a:masterClrMapping/>
  </p:clrMapOvr>
  <mc:AlternateContent xmlns:mc="http://schemas.openxmlformats.org/markup-compatibility/2006" xmlns:p14="http://schemas.microsoft.com/office/powerpoint/2010/main">
    <mc:Choice Requires="p14">
      <p:transition spd="slow" p14:dur="2000" advTm="274487"/>
    </mc:Choice>
    <mc:Fallback xmlns="">
      <p:transition spd="slow" advTm="27448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Clinical risk factors</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pPr marL="0" indent="0">
              <a:lnSpc>
                <a:spcPct val="90000"/>
              </a:lnSpc>
              <a:buNone/>
            </a:pPr>
            <a:r>
              <a:rPr lang="en-US" sz="2400" dirty="0"/>
              <a:t>Patients who are at risk of perpetrating violence:</a:t>
            </a:r>
          </a:p>
          <a:p>
            <a:pPr lvl="1">
              <a:lnSpc>
                <a:spcPct val="90000"/>
              </a:lnSpc>
            </a:pPr>
            <a:r>
              <a:rPr lang="en-US" sz="2000" dirty="0"/>
              <a:t>Are under influence of drugs or alcohol</a:t>
            </a:r>
          </a:p>
          <a:p>
            <a:pPr lvl="1">
              <a:lnSpc>
                <a:spcPct val="90000"/>
              </a:lnSpc>
            </a:pPr>
            <a:r>
              <a:rPr lang="en-US" sz="2000" dirty="0"/>
              <a:t>May be in pain</a:t>
            </a:r>
          </a:p>
          <a:p>
            <a:pPr lvl="1">
              <a:lnSpc>
                <a:spcPct val="90000"/>
              </a:lnSpc>
            </a:pPr>
            <a:r>
              <a:rPr lang="en-US" sz="2000" dirty="0"/>
              <a:t>Have a history of violence</a:t>
            </a:r>
          </a:p>
          <a:p>
            <a:pPr lvl="1">
              <a:lnSpc>
                <a:spcPct val="90000"/>
              </a:lnSpc>
            </a:pPr>
            <a:r>
              <a:rPr lang="en-US" sz="2000" dirty="0"/>
              <a:t>Have cognitive impairment</a:t>
            </a:r>
          </a:p>
          <a:p>
            <a:pPr lvl="1">
              <a:lnSpc>
                <a:spcPct val="90000"/>
              </a:lnSpc>
            </a:pPr>
            <a:r>
              <a:rPr lang="en-US" sz="2000" dirty="0"/>
              <a:t>Are in the forensic (criminal justice) system</a:t>
            </a:r>
          </a:p>
          <a:p>
            <a:pPr lvl="1">
              <a:lnSpc>
                <a:spcPct val="90000"/>
              </a:lnSpc>
            </a:pPr>
            <a:r>
              <a:rPr lang="en-US" sz="2000" dirty="0"/>
              <a:t>Are angry about clinical relationships</a:t>
            </a:r>
          </a:p>
          <a:p>
            <a:pPr lvl="1">
              <a:lnSpc>
                <a:spcPct val="90000"/>
              </a:lnSpc>
            </a:pPr>
            <a:r>
              <a:rPr lang="en-US" sz="2000" dirty="0"/>
              <a:t>Have certain psychiatric diagnoses and/or medical diagnoses.</a:t>
            </a:r>
          </a:p>
        </p:txBody>
      </p:sp>
    </p:spTree>
    <p:extLst>
      <p:ext uri="{BB962C8B-B14F-4D97-AF65-F5344CB8AC3E}">
        <p14:creationId xmlns:p14="http://schemas.microsoft.com/office/powerpoint/2010/main" val="3739563436"/>
      </p:ext>
    </p:extLst>
  </p:cSld>
  <p:clrMapOvr>
    <a:masterClrMapping/>
  </p:clrMapOvr>
  <mc:AlternateContent xmlns:mc="http://schemas.openxmlformats.org/markup-compatibility/2006" xmlns:p14="http://schemas.microsoft.com/office/powerpoint/2010/main">
    <mc:Choice Requires="p14">
      <p:transition spd="slow" p14:dur="2000" advTm="177480"/>
    </mc:Choice>
    <mc:Fallback xmlns="">
      <p:transition spd="slow" advTm="17748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5B23-2394-416E-8125-E89BDCF52D6C}"/>
              </a:ext>
            </a:extLst>
          </p:cNvPr>
          <p:cNvSpPr>
            <a:spLocks noGrp="1"/>
          </p:cNvSpPr>
          <p:nvPr>
            <p:ph type="title"/>
          </p:nvPr>
        </p:nvSpPr>
        <p:spPr/>
        <p:txBody>
          <a:bodyPr/>
          <a:lstStyle/>
          <a:p>
            <a:r>
              <a:rPr lang="en-US" dirty="0"/>
              <a:t>General Guidelines</a:t>
            </a:r>
          </a:p>
        </p:txBody>
      </p:sp>
      <p:sp>
        <p:nvSpPr>
          <p:cNvPr id="3" name="Content Placeholder 2">
            <a:extLst>
              <a:ext uri="{FF2B5EF4-FFF2-40B4-BE49-F238E27FC236}">
                <a16:creationId xmlns:a16="http://schemas.microsoft.com/office/drawing/2014/main" id="{880BF579-F942-42F6-8F82-D144926AE2F2}"/>
              </a:ext>
            </a:extLst>
          </p:cNvPr>
          <p:cNvSpPr>
            <a:spLocks noGrp="1"/>
          </p:cNvSpPr>
          <p:nvPr>
            <p:ph idx="1"/>
          </p:nvPr>
        </p:nvSpPr>
        <p:spPr/>
        <p:txBody>
          <a:bodyPr>
            <a:normAutofit fontScale="85000" lnSpcReduction="10000"/>
          </a:bodyPr>
          <a:lstStyle/>
          <a:p>
            <a:r>
              <a:rPr lang="en-US" sz="1900" dirty="0"/>
              <a:t>Training must occur upon hire, annually and whenever there are changes made to the Workplace Violence Program</a:t>
            </a:r>
          </a:p>
          <a:p>
            <a:r>
              <a:rPr lang="en-US" sz="1900" dirty="0"/>
              <a:t>Training can and should vary based upon roles and responsibilities. Consider developing categories</a:t>
            </a:r>
          </a:p>
          <a:p>
            <a:pPr lvl="1"/>
            <a:r>
              <a:rPr lang="en-US" sz="1900" dirty="0"/>
              <a:t>Universal Potential – General core training for all staff on definition of WPV, How to report, what to report, how to protect self and others</a:t>
            </a:r>
          </a:p>
          <a:p>
            <a:pPr lvl="1"/>
            <a:r>
              <a:rPr lang="en-US" sz="1900" dirty="0"/>
              <a:t>Potential for High level of exposure: For example: </a:t>
            </a:r>
          </a:p>
          <a:p>
            <a:pPr lvl="2"/>
            <a:r>
              <a:rPr lang="en-US" sz="1900" dirty="0"/>
              <a:t>Emergency Department Staff, Mother-Baby/OB service/Nursery Staff, Security. Pharmacy, Human Resources</a:t>
            </a:r>
          </a:p>
          <a:p>
            <a:pPr lvl="1"/>
            <a:r>
              <a:rPr lang="en-US" sz="1900" dirty="0"/>
              <a:t>Potential for low level of exposure: For example:</a:t>
            </a:r>
          </a:p>
          <a:p>
            <a:pPr lvl="2"/>
            <a:r>
              <a:rPr lang="en-US" sz="1900" dirty="0"/>
              <a:t>Food Service Workers, Environmental Services,  Telephone Operators, Sleep Lab, Laboratory,</a:t>
            </a:r>
          </a:p>
          <a:p>
            <a:r>
              <a:rPr lang="en-US" sz="1900" dirty="0"/>
              <a:t>Training must include all staff and volunteers such as medical staff.</a:t>
            </a:r>
          </a:p>
          <a:p>
            <a:r>
              <a:rPr lang="en-US" sz="1900" dirty="0"/>
              <a:t>Populate the attached slide deck based upon organizational policy, resources and philosophy.</a:t>
            </a:r>
          </a:p>
          <a:p>
            <a:pPr marL="0" indent="0">
              <a:buNone/>
            </a:pPr>
            <a:endParaRPr lang="en-US" dirty="0"/>
          </a:p>
        </p:txBody>
      </p:sp>
    </p:spTree>
    <p:extLst>
      <p:ext uri="{BB962C8B-B14F-4D97-AF65-F5344CB8AC3E}">
        <p14:creationId xmlns:p14="http://schemas.microsoft.com/office/powerpoint/2010/main" val="2363808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Environmental Risk Factors</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Autofit/>
          </a:bodyPr>
          <a:lstStyle/>
          <a:p>
            <a:pPr marL="0" indent="0">
              <a:lnSpc>
                <a:spcPct val="90000"/>
              </a:lnSpc>
              <a:spcBef>
                <a:spcPts val="0"/>
              </a:spcBef>
              <a:buNone/>
            </a:pPr>
            <a:r>
              <a:rPr lang="en-US" sz="2800" dirty="0"/>
              <a:t>Factors in the Environment:</a:t>
            </a:r>
          </a:p>
          <a:p>
            <a:pPr>
              <a:lnSpc>
                <a:spcPct val="90000"/>
              </a:lnSpc>
              <a:spcBef>
                <a:spcPts val="0"/>
              </a:spcBef>
            </a:pPr>
            <a:r>
              <a:rPr lang="en-US" sz="1900" dirty="0"/>
              <a:t>Provides opportunity to gain access or avoid detection</a:t>
            </a:r>
          </a:p>
          <a:p>
            <a:pPr>
              <a:lnSpc>
                <a:spcPct val="90000"/>
              </a:lnSpc>
              <a:spcBef>
                <a:spcPts val="0"/>
              </a:spcBef>
            </a:pPr>
            <a:r>
              <a:rPr lang="en-US" sz="1900" dirty="0"/>
              <a:t>Increases stress</a:t>
            </a:r>
          </a:p>
          <a:p>
            <a:pPr>
              <a:lnSpc>
                <a:spcPct val="90000"/>
              </a:lnSpc>
              <a:spcBef>
                <a:spcPts val="0"/>
              </a:spcBef>
            </a:pPr>
            <a:r>
              <a:rPr lang="en-US" sz="1900" dirty="0"/>
              <a:t>Provides opportunities for items to be used as weapons</a:t>
            </a:r>
          </a:p>
          <a:p>
            <a:pPr>
              <a:lnSpc>
                <a:spcPct val="90000"/>
              </a:lnSpc>
              <a:spcBef>
                <a:spcPts val="0"/>
              </a:spcBef>
            </a:pPr>
            <a:r>
              <a:rPr lang="en-US" sz="1900" dirty="0"/>
              <a:t>Limits the staff's ability to appropriately respond to incidents of violence</a:t>
            </a:r>
          </a:p>
        </p:txBody>
      </p:sp>
    </p:spTree>
    <p:extLst>
      <p:ext uri="{BB962C8B-B14F-4D97-AF65-F5344CB8AC3E}">
        <p14:creationId xmlns:p14="http://schemas.microsoft.com/office/powerpoint/2010/main" val="1357826998"/>
      </p:ext>
    </p:extLst>
  </p:cSld>
  <p:clrMapOvr>
    <a:masterClrMapping/>
  </p:clrMapOvr>
  <mc:AlternateContent xmlns:mc="http://schemas.openxmlformats.org/markup-compatibility/2006" xmlns:p14="http://schemas.microsoft.com/office/powerpoint/2010/main">
    <mc:Choice Requires="p14">
      <p:transition spd="slow" p14:dur="2000" advTm="153982"/>
    </mc:Choice>
    <mc:Fallback xmlns="">
      <p:transition spd="slow" advTm="15398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09F51-191D-4A94-931A-79594157FC94}"/>
              </a:ext>
            </a:extLst>
          </p:cNvPr>
          <p:cNvSpPr>
            <a:spLocks noGrp="1"/>
          </p:cNvSpPr>
          <p:nvPr>
            <p:ph type="title"/>
          </p:nvPr>
        </p:nvSpPr>
        <p:spPr/>
        <p:txBody>
          <a:bodyPr/>
          <a:lstStyle/>
          <a:p>
            <a:r>
              <a:rPr lang="en-US" dirty="0"/>
              <a:t>Preventive Reporting</a:t>
            </a:r>
          </a:p>
        </p:txBody>
      </p:sp>
      <p:sp>
        <p:nvSpPr>
          <p:cNvPr id="3" name="Content Placeholder 2">
            <a:extLst>
              <a:ext uri="{FF2B5EF4-FFF2-40B4-BE49-F238E27FC236}">
                <a16:creationId xmlns:a16="http://schemas.microsoft.com/office/drawing/2014/main" id="{E5104230-67A5-44AE-81F4-01467009DC4B}"/>
              </a:ext>
            </a:extLst>
          </p:cNvPr>
          <p:cNvSpPr>
            <a:spLocks noGrp="1"/>
          </p:cNvSpPr>
          <p:nvPr>
            <p:ph idx="1"/>
          </p:nvPr>
        </p:nvSpPr>
        <p:spPr/>
        <p:txBody>
          <a:bodyPr>
            <a:normAutofit/>
          </a:bodyPr>
          <a:lstStyle/>
          <a:p>
            <a:r>
              <a:rPr lang="en-US" sz="1900" i="1" dirty="0"/>
              <a:t>Examples of behaviors to report BEFORE something happens.</a:t>
            </a:r>
          </a:p>
          <a:p>
            <a:pPr lvl="1"/>
            <a:r>
              <a:rPr lang="en-US" sz="1900" i="1" dirty="0"/>
              <a:t>Damage to personal belongings</a:t>
            </a:r>
          </a:p>
          <a:p>
            <a:pPr lvl="2"/>
            <a:r>
              <a:rPr lang="en-US" sz="1900" i="1" dirty="0"/>
              <a:t>Theft, damage to car, destruction of personal items</a:t>
            </a:r>
          </a:p>
          <a:p>
            <a:pPr lvl="2"/>
            <a:r>
              <a:rPr lang="en-US" sz="1900" i="1" dirty="0"/>
              <a:t>Stalking</a:t>
            </a:r>
          </a:p>
          <a:p>
            <a:pPr lvl="2"/>
            <a:r>
              <a:rPr lang="en-US" sz="1900" i="1" dirty="0"/>
              <a:t>Changes in Behavior</a:t>
            </a:r>
          </a:p>
          <a:p>
            <a:pPr lvl="2"/>
            <a:r>
              <a:rPr lang="en-US" sz="1900" i="1" dirty="0"/>
              <a:t>Direct or Indirect Threats or Innuendos</a:t>
            </a:r>
          </a:p>
          <a:p>
            <a:pPr lvl="2"/>
            <a:endParaRPr lang="en-US" sz="1900" i="1" dirty="0"/>
          </a:p>
          <a:p>
            <a:r>
              <a:rPr lang="en-US" sz="1900" i="1" dirty="0"/>
              <a:t>What to expect from your Organization</a:t>
            </a:r>
          </a:p>
        </p:txBody>
      </p:sp>
    </p:spTree>
    <p:extLst>
      <p:ext uri="{BB962C8B-B14F-4D97-AF65-F5344CB8AC3E}">
        <p14:creationId xmlns:p14="http://schemas.microsoft.com/office/powerpoint/2010/main" val="1687438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7D83D-9B78-4233-A37D-223C0BADC0C9}"/>
              </a:ext>
            </a:extLst>
          </p:cNvPr>
          <p:cNvSpPr>
            <a:spLocks noGrp="1"/>
          </p:cNvSpPr>
          <p:nvPr>
            <p:ph type="title"/>
          </p:nvPr>
        </p:nvSpPr>
        <p:spPr/>
        <p:txBody>
          <a:bodyPr/>
          <a:lstStyle/>
          <a:p>
            <a:r>
              <a:rPr lang="en-US" dirty="0"/>
              <a:t>Non-Physical Interventions</a:t>
            </a:r>
          </a:p>
        </p:txBody>
      </p:sp>
      <p:sp>
        <p:nvSpPr>
          <p:cNvPr id="3" name="Content Placeholder 2">
            <a:extLst>
              <a:ext uri="{FF2B5EF4-FFF2-40B4-BE49-F238E27FC236}">
                <a16:creationId xmlns:a16="http://schemas.microsoft.com/office/drawing/2014/main" id="{A4F07B15-9C0B-4C25-84AC-488C3FF92871}"/>
              </a:ext>
            </a:extLst>
          </p:cNvPr>
          <p:cNvSpPr>
            <a:spLocks noGrp="1"/>
          </p:cNvSpPr>
          <p:nvPr>
            <p:ph idx="1"/>
          </p:nvPr>
        </p:nvSpPr>
        <p:spPr/>
        <p:txBody>
          <a:bodyPr>
            <a:normAutofit/>
          </a:bodyPr>
          <a:lstStyle/>
          <a:p>
            <a:r>
              <a:rPr lang="en-US" sz="1900" dirty="0"/>
              <a:t>Goal - Deescalate and Secure Safety</a:t>
            </a:r>
          </a:p>
          <a:p>
            <a:pPr lvl="1"/>
            <a:r>
              <a:rPr lang="en-US" sz="1900" dirty="0"/>
              <a:t>Voice Tone and Tenor</a:t>
            </a:r>
          </a:p>
          <a:p>
            <a:pPr lvl="1"/>
            <a:r>
              <a:rPr lang="en-US" sz="1900" dirty="0"/>
              <a:t>Relocation to larger, more populated area</a:t>
            </a:r>
          </a:p>
          <a:p>
            <a:pPr lvl="1"/>
            <a:r>
              <a:rPr lang="en-US" sz="1900" dirty="0"/>
              <a:t>Avoiding getting trapped</a:t>
            </a:r>
          </a:p>
          <a:p>
            <a:pPr lvl="1"/>
            <a:r>
              <a:rPr lang="en-US" sz="1900" dirty="0"/>
              <a:t>Not turning your back to the potential offender</a:t>
            </a:r>
          </a:p>
        </p:txBody>
      </p:sp>
    </p:spTree>
    <p:extLst>
      <p:ext uri="{BB962C8B-B14F-4D97-AF65-F5344CB8AC3E}">
        <p14:creationId xmlns:p14="http://schemas.microsoft.com/office/powerpoint/2010/main" val="2628479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DD566-6DED-43A9-A392-7900941AFEA8}"/>
              </a:ext>
            </a:extLst>
          </p:cNvPr>
          <p:cNvSpPr>
            <a:spLocks noGrp="1"/>
          </p:cNvSpPr>
          <p:nvPr>
            <p:ph type="title"/>
          </p:nvPr>
        </p:nvSpPr>
        <p:spPr/>
        <p:txBody>
          <a:bodyPr/>
          <a:lstStyle/>
          <a:p>
            <a:r>
              <a:rPr lang="en-US" dirty="0"/>
              <a:t>Verbal De-escalation</a:t>
            </a:r>
          </a:p>
        </p:txBody>
      </p:sp>
      <p:sp>
        <p:nvSpPr>
          <p:cNvPr id="3" name="Content Placeholder 2">
            <a:extLst>
              <a:ext uri="{FF2B5EF4-FFF2-40B4-BE49-F238E27FC236}">
                <a16:creationId xmlns:a16="http://schemas.microsoft.com/office/drawing/2014/main" id="{2606A94F-E0F3-495B-9695-3705F73990D7}"/>
              </a:ext>
            </a:extLst>
          </p:cNvPr>
          <p:cNvSpPr>
            <a:spLocks noGrp="1"/>
          </p:cNvSpPr>
          <p:nvPr>
            <p:ph idx="1"/>
          </p:nvPr>
        </p:nvSpPr>
        <p:spPr/>
        <p:txBody>
          <a:bodyPr>
            <a:normAutofit/>
          </a:bodyPr>
          <a:lstStyle/>
          <a:p>
            <a:r>
              <a:rPr lang="en-US" sz="1900" dirty="0"/>
              <a:t>Include guidance adopted by your organization in de-escalation techniques.</a:t>
            </a:r>
          </a:p>
        </p:txBody>
      </p:sp>
    </p:spTree>
    <p:extLst>
      <p:ext uri="{BB962C8B-B14F-4D97-AF65-F5344CB8AC3E}">
        <p14:creationId xmlns:p14="http://schemas.microsoft.com/office/powerpoint/2010/main" val="298120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3DCC6-3D83-4700-9FBF-60CACA1D8B72}"/>
              </a:ext>
            </a:extLst>
          </p:cNvPr>
          <p:cNvSpPr>
            <a:spLocks noGrp="1"/>
          </p:cNvSpPr>
          <p:nvPr>
            <p:ph type="title"/>
          </p:nvPr>
        </p:nvSpPr>
        <p:spPr/>
        <p:txBody>
          <a:bodyPr/>
          <a:lstStyle/>
          <a:p>
            <a:r>
              <a:rPr lang="en-US" dirty="0"/>
              <a:t>Physical Intervention Techniques</a:t>
            </a:r>
          </a:p>
        </p:txBody>
      </p:sp>
      <p:sp>
        <p:nvSpPr>
          <p:cNvPr id="3" name="Content Placeholder 2">
            <a:extLst>
              <a:ext uri="{FF2B5EF4-FFF2-40B4-BE49-F238E27FC236}">
                <a16:creationId xmlns:a16="http://schemas.microsoft.com/office/drawing/2014/main" id="{AF3174C8-F3CB-460B-96CD-A6DA6EC0ED6D}"/>
              </a:ext>
            </a:extLst>
          </p:cNvPr>
          <p:cNvSpPr>
            <a:spLocks noGrp="1"/>
          </p:cNvSpPr>
          <p:nvPr>
            <p:ph idx="1"/>
          </p:nvPr>
        </p:nvSpPr>
        <p:spPr/>
        <p:txBody>
          <a:bodyPr>
            <a:normAutofit/>
          </a:bodyPr>
          <a:lstStyle/>
          <a:p>
            <a:r>
              <a:rPr lang="en-US" sz="1900" dirty="0"/>
              <a:t>Creating a barrier</a:t>
            </a:r>
          </a:p>
          <a:p>
            <a:r>
              <a:rPr lang="en-US" sz="1900" dirty="0"/>
              <a:t>Incorporate key components of your de-escalation Program used at your facility</a:t>
            </a:r>
          </a:p>
          <a:p>
            <a:r>
              <a:rPr lang="en-US" sz="1900" dirty="0"/>
              <a:t>If De-escalation training required by all staff, include information here.</a:t>
            </a:r>
          </a:p>
        </p:txBody>
      </p:sp>
    </p:spTree>
    <p:extLst>
      <p:ext uri="{BB962C8B-B14F-4D97-AF65-F5344CB8AC3E}">
        <p14:creationId xmlns:p14="http://schemas.microsoft.com/office/powerpoint/2010/main" val="4072241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A0512-196C-4DA6-A144-F5CB01AE952A}"/>
              </a:ext>
            </a:extLst>
          </p:cNvPr>
          <p:cNvSpPr>
            <a:spLocks noGrp="1"/>
          </p:cNvSpPr>
          <p:nvPr>
            <p:ph type="title"/>
          </p:nvPr>
        </p:nvSpPr>
        <p:spPr/>
        <p:txBody>
          <a:bodyPr/>
          <a:lstStyle/>
          <a:p>
            <a:r>
              <a:rPr lang="en-US" dirty="0"/>
              <a:t>Organizational Immediate Response</a:t>
            </a:r>
          </a:p>
        </p:txBody>
      </p:sp>
      <p:sp>
        <p:nvSpPr>
          <p:cNvPr id="3" name="Content Placeholder 2">
            <a:extLst>
              <a:ext uri="{FF2B5EF4-FFF2-40B4-BE49-F238E27FC236}">
                <a16:creationId xmlns:a16="http://schemas.microsoft.com/office/drawing/2014/main" id="{E560AE59-C685-44C9-BDE4-48A980EEE365}"/>
              </a:ext>
            </a:extLst>
          </p:cNvPr>
          <p:cNvSpPr>
            <a:spLocks noGrp="1"/>
          </p:cNvSpPr>
          <p:nvPr>
            <p:ph idx="1"/>
          </p:nvPr>
        </p:nvSpPr>
        <p:spPr/>
        <p:txBody>
          <a:bodyPr>
            <a:normAutofit/>
          </a:bodyPr>
          <a:lstStyle/>
          <a:p>
            <a:r>
              <a:rPr lang="en-US" sz="1900" dirty="0"/>
              <a:t>Include policy guidance on workplace violence response</a:t>
            </a:r>
          </a:p>
        </p:txBody>
      </p:sp>
    </p:spTree>
    <p:extLst>
      <p:ext uri="{BB962C8B-B14F-4D97-AF65-F5344CB8AC3E}">
        <p14:creationId xmlns:p14="http://schemas.microsoft.com/office/powerpoint/2010/main" val="1770336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940A-A57F-4623-A879-AEB0936C0294}"/>
              </a:ext>
            </a:extLst>
          </p:cNvPr>
          <p:cNvSpPr>
            <a:spLocks noGrp="1"/>
          </p:cNvSpPr>
          <p:nvPr>
            <p:ph type="title"/>
          </p:nvPr>
        </p:nvSpPr>
        <p:spPr/>
        <p:txBody>
          <a:bodyPr/>
          <a:lstStyle/>
          <a:p>
            <a:r>
              <a:rPr lang="en-US" dirty="0"/>
              <a:t>Creating a Safe Place - Room</a:t>
            </a:r>
          </a:p>
        </p:txBody>
      </p:sp>
      <p:sp>
        <p:nvSpPr>
          <p:cNvPr id="3" name="Content Placeholder 2">
            <a:extLst>
              <a:ext uri="{FF2B5EF4-FFF2-40B4-BE49-F238E27FC236}">
                <a16:creationId xmlns:a16="http://schemas.microsoft.com/office/drawing/2014/main" id="{7ACC6681-CCF8-49DA-9BB2-9F9845D85583}"/>
              </a:ext>
            </a:extLst>
          </p:cNvPr>
          <p:cNvSpPr>
            <a:spLocks noGrp="1"/>
          </p:cNvSpPr>
          <p:nvPr>
            <p:ph idx="1"/>
          </p:nvPr>
        </p:nvSpPr>
        <p:spPr/>
        <p:txBody>
          <a:bodyPr>
            <a:normAutofit/>
          </a:bodyPr>
          <a:lstStyle/>
          <a:p>
            <a:r>
              <a:rPr lang="en-US" sz="1900" dirty="0"/>
              <a:t>Creating Barriers</a:t>
            </a:r>
          </a:p>
          <a:p>
            <a:r>
              <a:rPr lang="en-US" sz="1900" dirty="0"/>
              <a:t>Finding the safest location</a:t>
            </a:r>
          </a:p>
          <a:p>
            <a:r>
              <a:rPr lang="en-US" sz="1900" dirty="0"/>
              <a:t>Best hiding spot</a:t>
            </a:r>
          </a:p>
          <a:p>
            <a:r>
              <a:rPr lang="en-US" sz="1900" dirty="0"/>
              <a:t>Defending yourself</a:t>
            </a:r>
          </a:p>
        </p:txBody>
      </p:sp>
    </p:spTree>
    <p:extLst>
      <p:ext uri="{BB962C8B-B14F-4D97-AF65-F5344CB8AC3E}">
        <p14:creationId xmlns:p14="http://schemas.microsoft.com/office/powerpoint/2010/main" val="3673290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1D5FC-8700-47F0-8342-AD5F7A174016}"/>
              </a:ext>
            </a:extLst>
          </p:cNvPr>
          <p:cNvSpPr>
            <a:spLocks noGrp="1"/>
          </p:cNvSpPr>
          <p:nvPr>
            <p:ph type="title"/>
          </p:nvPr>
        </p:nvSpPr>
        <p:spPr/>
        <p:txBody>
          <a:bodyPr/>
          <a:lstStyle/>
          <a:p>
            <a:r>
              <a:rPr lang="en-US" dirty="0"/>
              <a:t>Seeking Immediate Help</a:t>
            </a:r>
          </a:p>
        </p:txBody>
      </p:sp>
      <p:sp>
        <p:nvSpPr>
          <p:cNvPr id="3" name="Content Placeholder 2">
            <a:extLst>
              <a:ext uri="{FF2B5EF4-FFF2-40B4-BE49-F238E27FC236}">
                <a16:creationId xmlns:a16="http://schemas.microsoft.com/office/drawing/2014/main" id="{6959CC7D-8EB1-4067-B672-6CB3EC01BF0A}"/>
              </a:ext>
            </a:extLst>
          </p:cNvPr>
          <p:cNvSpPr>
            <a:spLocks noGrp="1"/>
          </p:cNvSpPr>
          <p:nvPr>
            <p:ph idx="1"/>
          </p:nvPr>
        </p:nvSpPr>
        <p:spPr/>
        <p:txBody>
          <a:bodyPr>
            <a:normAutofit/>
          </a:bodyPr>
          <a:lstStyle/>
          <a:p>
            <a:r>
              <a:rPr lang="en-US" sz="1900" dirty="0"/>
              <a:t>Call 911</a:t>
            </a:r>
          </a:p>
          <a:p>
            <a:pPr lvl="1"/>
            <a:r>
              <a:rPr lang="en-US" sz="1900" dirty="0"/>
              <a:t>Name of Facility</a:t>
            </a:r>
          </a:p>
          <a:p>
            <a:pPr lvl="1"/>
            <a:r>
              <a:rPr lang="en-US" sz="1900" dirty="0"/>
              <a:t>Location in the Facility</a:t>
            </a:r>
          </a:p>
          <a:p>
            <a:pPr lvl="1"/>
            <a:r>
              <a:rPr lang="en-US" sz="1900" dirty="0"/>
              <a:t>Your Name</a:t>
            </a:r>
          </a:p>
          <a:p>
            <a:pPr lvl="1"/>
            <a:r>
              <a:rPr lang="en-US" sz="1900" dirty="0"/>
              <a:t>Name of Assailant if known</a:t>
            </a:r>
          </a:p>
          <a:p>
            <a:pPr lvl="1"/>
            <a:r>
              <a:rPr lang="en-US" sz="1900" dirty="0"/>
              <a:t>Summary of current situation</a:t>
            </a:r>
          </a:p>
          <a:p>
            <a:pPr lvl="2"/>
            <a:r>
              <a:rPr lang="en-US" sz="1900" dirty="0"/>
              <a:t>Gunshots heard outside of safe place</a:t>
            </a:r>
          </a:p>
          <a:p>
            <a:pPr lvl="2"/>
            <a:r>
              <a:rPr lang="en-US" sz="1900" dirty="0"/>
              <a:t>Gunshots heard in far distance</a:t>
            </a:r>
          </a:p>
        </p:txBody>
      </p:sp>
    </p:spTree>
    <p:extLst>
      <p:ext uri="{BB962C8B-B14F-4D97-AF65-F5344CB8AC3E}">
        <p14:creationId xmlns:p14="http://schemas.microsoft.com/office/powerpoint/2010/main" val="2702055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C3882-79D9-4CF4-8744-E293A75EE0E7}"/>
              </a:ext>
            </a:extLst>
          </p:cNvPr>
          <p:cNvSpPr>
            <a:spLocks noGrp="1"/>
          </p:cNvSpPr>
          <p:nvPr>
            <p:ph type="title"/>
          </p:nvPr>
        </p:nvSpPr>
        <p:spPr/>
        <p:txBody>
          <a:bodyPr/>
          <a:lstStyle/>
          <a:p>
            <a:r>
              <a:rPr lang="en-US" dirty="0"/>
              <a:t>Strategies to Prevent Workplace Violence</a:t>
            </a:r>
          </a:p>
        </p:txBody>
      </p:sp>
      <p:sp>
        <p:nvSpPr>
          <p:cNvPr id="3" name="Content Placeholder 2">
            <a:extLst>
              <a:ext uri="{FF2B5EF4-FFF2-40B4-BE49-F238E27FC236}">
                <a16:creationId xmlns:a16="http://schemas.microsoft.com/office/drawing/2014/main" id="{B29C64C0-CD82-41D7-96E0-C1F9550116CA}"/>
              </a:ext>
            </a:extLst>
          </p:cNvPr>
          <p:cNvSpPr>
            <a:spLocks noGrp="1"/>
          </p:cNvSpPr>
          <p:nvPr>
            <p:ph idx="1"/>
          </p:nvPr>
        </p:nvSpPr>
        <p:spPr/>
        <p:txBody>
          <a:bodyPr>
            <a:normAutofit/>
          </a:bodyPr>
          <a:lstStyle/>
          <a:p>
            <a:r>
              <a:rPr lang="en-US" sz="1900" dirty="0"/>
              <a:t>Some organizations have created various stress relieving, burnout prevention interventions such as:</a:t>
            </a:r>
          </a:p>
          <a:p>
            <a:pPr lvl="1"/>
            <a:r>
              <a:rPr lang="en-US" sz="1900" dirty="0"/>
              <a:t>Available Serenity spaces</a:t>
            </a:r>
          </a:p>
          <a:p>
            <a:pPr lvl="1"/>
            <a:r>
              <a:rPr lang="en-US" sz="1900" dirty="0"/>
              <a:t>Safety huddles where staff select another staff member to take a serenity break ( 10-minute step-away to serene environment)</a:t>
            </a:r>
          </a:p>
          <a:p>
            <a:r>
              <a:rPr lang="en-US" sz="1900" dirty="0"/>
              <a:t>Other Ideas?</a:t>
            </a:r>
          </a:p>
        </p:txBody>
      </p:sp>
    </p:spTree>
    <p:extLst>
      <p:ext uri="{BB962C8B-B14F-4D97-AF65-F5344CB8AC3E}">
        <p14:creationId xmlns:p14="http://schemas.microsoft.com/office/powerpoint/2010/main" val="379763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C3882-79D9-4CF4-8744-E293A75EE0E7}"/>
              </a:ext>
            </a:extLst>
          </p:cNvPr>
          <p:cNvSpPr>
            <a:spLocks noGrp="1"/>
          </p:cNvSpPr>
          <p:nvPr>
            <p:ph type="title"/>
          </p:nvPr>
        </p:nvSpPr>
        <p:spPr/>
        <p:txBody>
          <a:bodyPr/>
          <a:lstStyle/>
          <a:p>
            <a:r>
              <a:rPr lang="en-US" dirty="0"/>
              <a:t>Organization Resources</a:t>
            </a:r>
          </a:p>
        </p:txBody>
      </p:sp>
      <p:sp>
        <p:nvSpPr>
          <p:cNvPr id="3" name="Content Placeholder 2">
            <a:extLst>
              <a:ext uri="{FF2B5EF4-FFF2-40B4-BE49-F238E27FC236}">
                <a16:creationId xmlns:a16="http://schemas.microsoft.com/office/drawing/2014/main" id="{B29C64C0-CD82-41D7-96E0-C1F9550116CA}"/>
              </a:ext>
            </a:extLst>
          </p:cNvPr>
          <p:cNvSpPr>
            <a:spLocks noGrp="1"/>
          </p:cNvSpPr>
          <p:nvPr>
            <p:ph idx="1"/>
          </p:nvPr>
        </p:nvSpPr>
        <p:spPr/>
        <p:txBody>
          <a:bodyPr>
            <a:normAutofit/>
          </a:bodyPr>
          <a:lstStyle/>
          <a:p>
            <a:r>
              <a:rPr lang="en-US" sz="1900" dirty="0"/>
              <a:t>List workplace violence resources for staff (including links, phone numbers, contacts, policies and procedures)</a:t>
            </a:r>
          </a:p>
        </p:txBody>
      </p:sp>
    </p:spTree>
    <p:extLst>
      <p:ext uri="{BB962C8B-B14F-4D97-AF65-F5344CB8AC3E}">
        <p14:creationId xmlns:p14="http://schemas.microsoft.com/office/powerpoint/2010/main" val="4469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a:xfrm>
            <a:off x="684211" y="299728"/>
            <a:ext cx="10603095" cy="1507067"/>
          </a:xfrm>
        </p:spPr>
        <p:txBody>
          <a:bodyPr>
            <a:normAutofit/>
          </a:bodyPr>
          <a:lstStyle/>
          <a:p>
            <a:r>
              <a:rPr lang="en-US" dirty="0"/>
              <a:t>Workplace Violence Statistics</a:t>
            </a:r>
          </a:p>
        </p:txBody>
      </p:sp>
      <p:sp>
        <p:nvSpPr>
          <p:cNvPr id="7" name="TextBox 6">
            <a:extLst>
              <a:ext uri="{FF2B5EF4-FFF2-40B4-BE49-F238E27FC236}">
                <a16:creationId xmlns:a16="http://schemas.microsoft.com/office/drawing/2014/main" id="{793190F9-6003-4DCF-91C2-24E9C871D602}"/>
              </a:ext>
            </a:extLst>
          </p:cNvPr>
          <p:cNvSpPr txBox="1"/>
          <p:nvPr/>
        </p:nvSpPr>
        <p:spPr>
          <a:xfrm>
            <a:off x="929640" y="6423660"/>
            <a:ext cx="7231380" cy="307777"/>
          </a:xfrm>
          <a:prstGeom prst="rect">
            <a:avLst/>
          </a:prstGeom>
          <a:noFill/>
        </p:spPr>
        <p:txBody>
          <a:bodyPr wrap="square" rtlCol="0">
            <a:spAutoFit/>
          </a:bodyPr>
          <a:lstStyle/>
          <a:p>
            <a:pPr algn="l"/>
            <a:r>
              <a:rPr lang="en-US" sz="1400" dirty="0">
                <a:solidFill>
                  <a:srgbClr val="000000"/>
                </a:solidFill>
                <a:latin typeface="Arial" panose="020B0604020202020204" pitchFamily="34" charset="0"/>
              </a:rPr>
              <a:t>U.S. Bureau of Labor Statistics, </a:t>
            </a:r>
            <a:r>
              <a:rPr lang="en-US" sz="1400" b="0" i="0" dirty="0">
                <a:solidFill>
                  <a:srgbClr val="000000"/>
                </a:solidFill>
                <a:effectLst/>
                <a:latin typeface="Arial" panose="020B0604020202020204" pitchFamily="34" charset="0"/>
              </a:rPr>
              <a:t>Workplace Violence in Healthcare, 2018 | April 2020</a:t>
            </a:r>
          </a:p>
        </p:txBody>
      </p:sp>
      <p:graphicFrame>
        <p:nvGraphicFramePr>
          <p:cNvPr id="3" name="Table 3">
            <a:extLst>
              <a:ext uri="{FF2B5EF4-FFF2-40B4-BE49-F238E27FC236}">
                <a16:creationId xmlns:a16="http://schemas.microsoft.com/office/drawing/2014/main" id="{97266FA1-F290-4CFA-9476-E5815FBB3A20}"/>
              </a:ext>
            </a:extLst>
          </p:cNvPr>
          <p:cNvGraphicFramePr>
            <a:graphicFrameLocks noGrp="1"/>
          </p:cNvGraphicFramePr>
          <p:nvPr/>
        </p:nvGraphicFramePr>
        <p:xfrm>
          <a:off x="568960" y="1806795"/>
          <a:ext cx="7231380" cy="4175760"/>
        </p:xfrm>
        <a:graphic>
          <a:graphicData uri="http://schemas.openxmlformats.org/drawingml/2006/table">
            <a:tbl>
              <a:tblPr firstRow="1" bandRow="1">
                <a:tableStyleId>{5C22544A-7EE6-4342-B048-85BDC9FD1C3A}</a:tableStyleId>
              </a:tblPr>
              <a:tblGrid>
                <a:gridCol w="3536009">
                  <a:extLst>
                    <a:ext uri="{9D8B030D-6E8A-4147-A177-3AD203B41FA5}">
                      <a16:colId xmlns:a16="http://schemas.microsoft.com/office/drawing/2014/main" val="2830063984"/>
                    </a:ext>
                  </a:extLst>
                </a:gridCol>
                <a:gridCol w="3695371">
                  <a:extLst>
                    <a:ext uri="{9D8B030D-6E8A-4147-A177-3AD203B41FA5}">
                      <a16:colId xmlns:a16="http://schemas.microsoft.com/office/drawing/2014/main" val="3730450848"/>
                    </a:ext>
                  </a:extLst>
                </a:gridCol>
              </a:tblGrid>
              <a:tr h="677870">
                <a:tc>
                  <a:txBody>
                    <a:bodyPr/>
                    <a:lstStyle/>
                    <a:p>
                      <a:pPr algn="ctr"/>
                      <a:r>
                        <a:rPr lang="en-US" sz="2000" dirty="0"/>
                        <a:t>Private Industry</a:t>
                      </a:r>
                    </a:p>
                  </a:txBody>
                  <a:tcPr/>
                </a:tc>
                <a:tc>
                  <a:txBody>
                    <a:bodyPr/>
                    <a:lstStyle/>
                    <a:p>
                      <a:pPr algn="ctr"/>
                      <a:r>
                        <a:rPr lang="en-US" sz="2000" dirty="0"/>
                        <a:t>Incidence Rate per 10,000 FTE</a:t>
                      </a:r>
                    </a:p>
                  </a:txBody>
                  <a:tcPr/>
                </a:tc>
                <a:extLst>
                  <a:ext uri="{0D108BD9-81ED-4DB2-BD59-A6C34878D82A}">
                    <a16:rowId xmlns:a16="http://schemas.microsoft.com/office/drawing/2014/main" val="3045788806"/>
                  </a:ext>
                </a:extLst>
              </a:tr>
              <a:tr h="353671">
                <a:tc>
                  <a:txBody>
                    <a:bodyPr/>
                    <a:lstStyle/>
                    <a:p>
                      <a:r>
                        <a:rPr lang="en-US" b="1" dirty="0"/>
                        <a:t>All Industry</a:t>
                      </a:r>
                    </a:p>
                  </a:txBody>
                  <a:tcPr/>
                </a:tc>
                <a:tc>
                  <a:txBody>
                    <a:bodyPr/>
                    <a:lstStyle/>
                    <a:p>
                      <a:pPr algn="ctr"/>
                      <a:r>
                        <a:rPr lang="en-US" b="1" dirty="0"/>
                        <a:t>2.1</a:t>
                      </a:r>
                    </a:p>
                  </a:txBody>
                  <a:tcPr/>
                </a:tc>
                <a:extLst>
                  <a:ext uri="{0D108BD9-81ED-4DB2-BD59-A6C34878D82A}">
                    <a16:rowId xmlns:a16="http://schemas.microsoft.com/office/drawing/2014/main" val="3268333593"/>
                  </a:ext>
                </a:extLst>
              </a:tr>
              <a:tr h="353671">
                <a:tc>
                  <a:txBody>
                    <a:bodyPr/>
                    <a:lstStyle/>
                    <a:p>
                      <a:r>
                        <a:rPr lang="en-US" b="1" dirty="0"/>
                        <a:t>Health Care</a:t>
                      </a:r>
                    </a:p>
                  </a:txBody>
                  <a:tcPr/>
                </a:tc>
                <a:tc>
                  <a:txBody>
                    <a:bodyPr/>
                    <a:lstStyle/>
                    <a:p>
                      <a:pPr algn="ctr"/>
                      <a:r>
                        <a:rPr lang="en-US" b="1" dirty="0"/>
                        <a:t>10.4</a:t>
                      </a:r>
                    </a:p>
                  </a:txBody>
                  <a:tcPr/>
                </a:tc>
                <a:extLst>
                  <a:ext uri="{0D108BD9-81ED-4DB2-BD59-A6C34878D82A}">
                    <a16:rowId xmlns:a16="http://schemas.microsoft.com/office/drawing/2014/main" val="22641508"/>
                  </a:ext>
                </a:extLst>
              </a:tr>
              <a:tr h="353671">
                <a:tc>
                  <a:txBody>
                    <a:bodyPr/>
                    <a:lstStyle/>
                    <a:p>
                      <a:pPr algn="r"/>
                      <a:r>
                        <a:rPr lang="en-US" b="1" dirty="0"/>
                        <a:t>          Ambulatory Health Care</a:t>
                      </a:r>
                    </a:p>
                  </a:txBody>
                  <a:tcPr/>
                </a:tc>
                <a:tc>
                  <a:txBody>
                    <a:bodyPr/>
                    <a:lstStyle/>
                    <a:p>
                      <a:pPr algn="ctr"/>
                      <a:r>
                        <a:rPr lang="en-US" b="1" dirty="0"/>
                        <a:t>3.1</a:t>
                      </a:r>
                    </a:p>
                  </a:txBody>
                  <a:tcPr/>
                </a:tc>
                <a:extLst>
                  <a:ext uri="{0D108BD9-81ED-4DB2-BD59-A6C34878D82A}">
                    <a16:rowId xmlns:a16="http://schemas.microsoft.com/office/drawing/2014/main" val="3551733763"/>
                  </a:ext>
                </a:extLst>
              </a:tr>
              <a:tr h="353671">
                <a:tc>
                  <a:txBody>
                    <a:bodyPr/>
                    <a:lstStyle/>
                    <a:p>
                      <a:pPr algn="r"/>
                      <a:r>
                        <a:rPr lang="en-US" b="1" dirty="0"/>
                        <a:t>          Hospitals</a:t>
                      </a:r>
                    </a:p>
                  </a:txBody>
                  <a:tcPr/>
                </a:tc>
                <a:tc>
                  <a:txBody>
                    <a:bodyPr/>
                    <a:lstStyle/>
                    <a:p>
                      <a:pPr algn="ctr"/>
                      <a:r>
                        <a:rPr lang="en-US" b="1" dirty="0"/>
                        <a:t>12.8</a:t>
                      </a:r>
                    </a:p>
                  </a:txBody>
                  <a:tcPr/>
                </a:tc>
                <a:extLst>
                  <a:ext uri="{0D108BD9-81ED-4DB2-BD59-A6C34878D82A}">
                    <a16:rowId xmlns:a16="http://schemas.microsoft.com/office/drawing/2014/main" val="312882327"/>
                  </a:ext>
                </a:extLst>
              </a:tr>
              <a:tr h="618924">
                <a:tc>
                  <a:txBody>
                    <a:bodyPr/>
                    <a:lstStyle/>
                    <a:p>
                      <a:pPr algn="r"/>
                      <a:r>
                        <a:rPr lang="en-US" b="1" dirty="0"/>
                        <a:t>                    Psychiatric and Substance Abuse Hospitals</a:t>
                      </a:r>
                    </a:p>
                  </a:txBody>
                  <a:tcPr/>
                </a:tc>
                <a:tc>
                  <a:txBody>
                    <a:bodyPr/>
                    <a:lstStyle/>
                    <a:p>
                      <a:pPr algn="ctr"/>
                      <a:r>
                        <a:rPr lang="en-US" b="1" dirty="0"/>
                        <a:t>124.9</a:t>
                      </a:r>
                    </a:p>
                  </a:txBody>
                  <a:tcPr/>
                </a:tc>
                <a:extLst>
                  <a:ext uri="{0D108BD9-81ED-4DB2-BD59-A6C34878D82A}">
                    <a16:rowId xmlns:a16="http://schemas.microsoft.com/office/drawing/2014/main" val="2343342335"/>
                  </a:ext>
                </a:extLst>
              </a:tr>
              <a:tr h="618924">
                <a:tc>
                  <a:txBody>
                    <a:bodyPr/>
                    <a:lstStyle/>
                    <a:p>
                      <a:pPr algn="r"/>
                      <a:r>
                        <a:rPr lang="en-US" b="1" dirty="0"/>
                        <a:t>Nursing and Residential Care Facilities</a:t>
                      </a:r>
                    </a:p>
                  </a:txBody>
                  <a:tcPr/>
                </a:tc>
                <a:tc>
                  <a:txBody>
                    <a:bodyPr/>
                    <a:lstStyle/>
                    <a:p>
                      <a:pPr algn="ctr"/>
                      <a:r>
                        <a:rPr lang="en-US" b="1" dirty="0"/>
                        <a:t>21.1</a:t>
                      </a:r>
                    </a:p>
                  </a:txBody>
                  <a:tcPr/>
                </a:tc>
                <a:extLst>
                  <a:ext uri="{0D108BD9-81ED-4DB2-BD59-A6C34878D82A}">
                    <a16:rowId xmlns:a16="http://schemas.microsoft.com/office/drawing/2014/main" val="4041281055"/>
                  </a:ext>
                </a:extLst>
              </a:tr>
              <a:tr h="353671">
                <a:tc>
                  <a:txBody>
                    <a:bodyPr/>
                    <a:lstStyle/>
                    <a:p>
                      <a:r>
                        <a:rPr lang="en-US" b="1" dirty="0"/>
                        <a:t>Social Assistance</a:t>
                      </a:r>
                    </a:p>
                  </a:txBody>
                  <a:tcPr/>
                </a:tc>
                <a:tc>
                  <a:txBody>
                    <a:bodyPr/>
                    <a:lstStyle/>
                    <a:p>
                      <a:pPr algn="ctr"/>
                      <a:r>
                        <a:rPr lang="en-US" b="1" dirty="0"/>
                        <a:t>12.4</a:t>
                      </a:r>
                    </a:p>
                  </a:txBody>
                  <a:tcPr/>
                </a:tc>
                <a:extLst>
                  <a:ext uri="{0D108BD9-81ED-4DB2-BD59-A6C34878D82A}">
                    <a16:rowId xmlns:a16="http://schemas.microsoft.com/office/drawing/2014/main" val="1299954983"/>
                  </a:ext>
                </a:extLst>
              </a:tr>
              <a:tr h="353671">
                <a:tc>
                  <a:txBody>
                    <a:bodyPr/>
                    <a:lstStyle/>
                    <a:p>
                      <a:pPr algn="r"/>
                      <a:r>
                        <a:rPr lang="en-US" b="1" dirty="0"/>
                        <a:t>Child Day Care Services</a:t>
                      </a:r>
                    </a:p>
                  </a:txBody>
                  <a:tcPr/>
                </a:tc>
                <a:tc>
                  <a:txBody>
                    <a:bodyPr/>
                    <a:lstStyle/>
                    <a:p>
                      <a:pPr algn="ctr"/>
                      <a:r>
                        <a:rPr lang="en-US" b="1" dirty="0"/>
                        <a:t>7.8</a:t>
                      </a:r>
                    </a:p>
                  </a:txBody>
                  <a:tcPr/>
                </a:tc>
                <a:extLst>
                  <a:ext uri="{0D108BD9-81ED-4DB2-BD59-A6C34878D82A}">
                    <a16:rowId xmlns:a16="http://schemas.microsoft.com/office/drawing/2014/main" val="642798058"/>
                  </a:ext>
                </a:extLst>
              </a:tr>
            </a:tbl>
          </a:graphicData>
        </a:graphic>
      </p:graphicFrame>
      <p:sp>
        <p:nvSpPr>
          <p:cNvPr id="9" name="Title 1">
            <a:extLst>
              <a:ext uri="{FF2B5EF4-FFF2-40B4-BE49-F238E27FC236}">
                <a16:creationId xmlns:a16="http://schemas.microsoft.com/office/drawing/2014/main" id="{93D53FF2-2860-43E8-BA93-73E3ED19867C}"/>
              </a:ext>
            </a:extLst>
          </p:cNvPr>
          <p:cNvSpPr txBox="1">
            <a:spLocks/>
          </p:cNvSpPr>
          <p:nvPr/>
        </p:nvSpPr>
        <p:spPr>
          <a:xfrm>
            <a:off x="7976551" y="1759366"/>
            <a:ext cx="3880169" cy="2058254"/>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t>Incidence rate of nonfatal intentional injury by other person, by select industry 2018</a:t>
            </a:r>
          </a:p>
        </p:txBody>
      </p:sp>
    </p:spTree>
    <p:extLst>
      <p:ext uri="{BB962C8B-B14F-4D97-AF65-F5344CB8AC3E}">
        <p14:creationId xmlns:p14="http://schemas.microsoft.com/office/powerpoint/2010/main" val="2315224113"/>
      </p:ext>
    </p:extLst>
  </p:cSld>
  <p:clrMapOvr>
    <a:masterClrMapping/>
  </p:clrMapOvr>
  <mc:AlternateContent xmlns:mc="http://schemas.openxmlformats.org/markup-compatibility/2006" xmlns:p14="http://schemas.microsoft.com/office/powerpoint/2010/main">
    <mc:Choice Requires="p14">
      <p:transition spd="slow" p14:dur="2000" advTm="110003"/>
    </mc:Choice>
    <mc:Fallback xmlns="">
      <p:transition spd="slow" advTm="11000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a:xfrm>
            <a:off x="684211" y="299728"/>
            <a:ext cx="10603095" cy="1507067"/>
          </a:xfrm>
        </p:spPr>
        <p:txBody>
          <a:bodyPr>
            <a:normAutofit/>
          </a:bodyPr>
          <a:lstStyle/>
          <a:p>
            <a:r>
              <a:rPr lang="en-US" dirty="0"/>
              <a:t>Workplace Violence Statistics</a:t>
            </a:r>
          </a:p>
        </p:txBody>
      </p:sp>
      <p:pic>
        <p:nvPicPr>
          <p:cNvPr id="5" name="Content Placeholder 4">
            <a:extLst>
              <a:ext uri="{FF2B5EF4-FFF2-40B4-BE49-F238E27FC236}">
                <a16:creationId xmlns:a16="http://schemas.microsoft.com/office/drawing/2014/main" id="{C11386BE-5B7E-4846-BD80-5091EAC066CE}"/>
              </a:ext>
            </a:extLst>
          </p:cNvPr>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684210" y="1759366"/>
            <a:ext cx="7118669" cy="4510684"/>
          </a:xfrm>
        </p:spPr>
      </p:pic>
      <p:sp>
        <p:nvSpPr>
          <p:cNvPr id="4" name="TextBox 3">
            <a:extLst>
              <a:ext uri="{FF2B5EF4-FFF2-40B4-BE49-F238E27FC236}">
                <a16:creationId xmlns:a16="http://schemas.microsoft.com/office/drawing/2014/main" id="{92802A64-3119-4FD2-8E28-62892814F8AE}"/>
              </a:ext>
            </a:extLst>
          </p:cNvPr>
          <p:cNvSpPr txBox="1"/>
          <p:nvPr/>
        </p:nvSpPr>
        <p:spPr>
          <a:xfrm>
            <a:off x="929640" y="6423660"/>
            <a:ext cx="7231380" cy="307777"/>
          </a:xfrm>
          <a:prstGeom prst="rect">
            <a:avLst/>
          </a:prstGeom>
          <a:noFill/>
        </p:spPr>
        <p:txBody>
          <a:bodyPr wrap="square" rtlCol="0">
            <a:spAutoFit/>
          </a:bodyPr>
          <a:lstStyle/>
          <a:p>
            <a:pPr algn="l"/>
            <a:r>
              <a:rPr lang="en-US" sz="1400" dirty="0">
                <a:solidFill>
                  <a:srgbClr val="000000"/>
                </a:solidFill>
                <a:latin typeface="Arial" panose="020B0604020202020204" pitchFamily="34" charset="0"/>
              </a:rPr>
              <a:t>U.S. Bureau of Labor Statistics, </a:t>
            </a:r>
            <a:r>
              <a:rPr lang="en-US" sz="1400" b="0" i="0" dirty="0">
                <a:solidFill>
                  <a:srgbClr val="000000"/>
                </a:solidFill>
                <a:effectLst/>
                <a:latin typeface="Arial" panose="020B0604020202020204" pitchFamily="34" charset="0"/>
              </a:rPr>
              <a:t>Workplace Violence in Healthcare, 2018 | April 2020</a:t>
            </a:r>
          </a:p>
        </p:txBody>
      </p:sp>
      <p:sp>
        <p:nvSpPr>
          <p:cNvPr id="6" name="Title 1">
            <a:extLst>
              <a:ext uri="{FF2B5EF4-FFF2-40B4-BE49-F238E27FC236}">
                <a16:creationId xmlns:a16="http://schemas.microsoft.com/office/drawing/2014/main" id="{DF817F54-493D-4E79-98F0-D773AB9F3650}"/>
              </a:ext>
            </a:extLst>
          </p:cNvPr>
          <p:cNvSpPr txBox="1">
            <a:spLocks/>
          </p:cNvSpPr>
          <p:nvPr/>
        </p:nvSpPr>
        <p:spPr>
          <a:xfrm>
            <a:off x="7976551" y="1759366"/>
            <a:ext cx="3880169" cy="2058254"/>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t>Incidence rate of nonfatal workplace violence to healthcare workers 2011-2018</a:t>
            </a:r>
          </a:p>
        </p:txBody>
      </p:sp>
    </p:spTree>
    <p:extLst>
      <p:ext uri="{BB962C8B-B14F-4D97-AF65-F5344CB8AC3E}">
        <p14:creationId xmlns:p14="http://schemas.microsoft.com/office/powerpoint/2010/main" val="128017799"/>
      </p:ext>
    </p:extLst>
  </p:cSld>
  <p:clrMapOvr>
    <a:masterClrMapping/>
  </p:clrMapOvr>
  <mc:AlternateContent xmlns:mc="http://schemas.openxmlformats.org/markup-compatibility/2006" xmlns:p14="http://schemas.microsoft.com/office/powerpoint/2010/main">
    <mc:Choice Requires="p14">
      <p:transition spd="slow" p14:dur="2000" advTm="89735"/>
    </mc:Choice>
    <mc:Fallback xmlns="">
      <p:transition spd="slow" advTm="8973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a:xfrm>
            <a:off x="684211" y="299728"/>
            <a:ext cx="10603095" cy="1507067"/>
          </a:xfrm>
        </p:spPr>
        <p:txBody>
          <a:bodyPr>
            <a:normAutofit/>
          </a:bodyPr>
          <a:lstStyle/>
          <a:p>
            <a:r>
              <a:rPr lang="en-US" dirty="0"/>
              <a:t>Workplace Violence Statistics</a:t>
            </a:r>
          </a:p>
        </p:txBody>
      </p:sp>
      <p:pic>
        <p:nvPicPr>
          <p:cNvPr id="7" name="Content Placeholder 6">
            <a:extLst>
              <a:ext uri="{FF2B5EF4-FFF2-40B4-BE49-F238E27FC236}">
                <a16:creationId xmlns:a16="http://schemas.microsoft.com/office/drawing/2014/main" id="{CB7E93B0-2D6D-4364-AB55-E22C7D24E3B7}"/>
              </a:ext>
            </a:extLst>
          </p:cNvPr>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684210" y="1897380"/>
            <a:ext cx="6935789" cy="4364606"/>
          </a:xfrm>
        </p:spPr>
      </p:pic>
      <p:sp>
        <p:nvSpPr>
          <p:cNvPr id="4" name="TextBox 3">
            <a:extLst>
              <a:ext uri="{FF2B5EF4-FFF2-40B4-BE49-F238E27FC236}">
                <a16:creationId xmlns:a16="http://schemas.microsoft.com/office/drawing/2014/main" id="{DF98FB1A-B42B-4C0E-B399-A5F7A7DE9D22}"/>
              </a:ext>
            </a:extLst>
          </p:cNvPr>
          <p:cNvSpPr txBox="1"/>
          <p:nvPr/>
        </p:nvSpPr>
        <p:spPr>
          <a:xfrm>
            <a:off x="929640" y="6423660"/>
            <a:ext cx="7231380" cy="307777"/>
          </a:xfrm>
          <a:prstGeom prst="rect">
            <a:avLst/>
          </a:prstGeom>
          <a:noFill/>
        </p:spPr>
        <p:txBody>
          <a:bodyPr wrap="square" rtlCol="0">
            <a:spAutoFit/>
          </a:bodyPr>
          <a:lstStyle/>
          <a:p>
            <a:pPr algn="l"/>
            <a:r>
              <a:rPr lang="en-US" sz="1400" dirty="0">
                <a:solidFill>
                  <a:srgbClr val="000000"/>
                </a:solidFill>
                <a:latin typeface="Arial" panose="020B0604020202020204" pitchFamily="34" charset="0"/>
              </a:rPr>
              <a:t>U.S. Bureau of Labor Statistics, </a:t>
            </a:r>
            <a:r>
              <a:rPr lang="en-US" sz="1400" b="0" i="0" dirty="0">
                <a:solidFill>
                  <a:srgbClr val="000000"/>
                </a:solidFill>
                <a:effectLst/>
                <a:latin typeface="Arial" panose="020B0604020202020204" pitchFamily="34" charset="0"/>
              </a:rPr>
              <a:t>Workplace Violence in Healthcare, 2018 | April 2020</a:t>
            </a:r>
          </a:p>
        </p:txBody>
      </p:sp>
      <p:sp>
        <p:nvSpPr>
          <p:cNvPr id="6" name="Title 1">
            <a:extLst>
              <a:ext uri="{FF2B5EF4-FFF2-40B4-BE49-F238E27FC236}">
                <a16:creationId xmlns:a16="http://schemas.microsoft.com/office/drawing/2014/main" id="{44FF19ED-416B-4720-820C-FA5B1B41753E}"/>
              </a:ext>
            </a:extLst>
          </p:cNvPr>
          <p:cNvSpPr txBox="1">
            <a:spLocks/>
          </p:cNvSpPr>
          <p:nvPr/>
        </p:nvSpPr>
        <p:spPr>
          <a:xfrm>
            <a:off x="7976551" y="1759366"/>
            <a:ext cx="3880169" cy="2058254"/>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t>Number of nonfatal workplace violence injuries and illnesses with days away from work 2011-2018</a:t>
            </a:r>
          </a:p>
        </p:txBody>
      </p:sp>
    </p:spTree>
    <p:extLst>
      <p:ext uri="{BB962C8B-B14F-4D97-AF65-F5344CB8AC3E}">
        <p14:creationId xmlns:p14="http://schemas.microsoft.com/office/powerpoint/2010/main" val="3434461996"/>
      </p:ext>
    </p:extLst>
  </p:cSld>
  <p:clrMapOvr>
    <a:masterClrMapping/>
  </p:clrMapOvr>
  <mc:AlternateContent xmlns:mc="http://schemas.openxmlformats.org/markup-compatibility/2006" xmlns:p14="http://schemas.microsoft.com/office/powerpoint/2010/main">
    <mc:Choice Requires="p14">
      <p:transition spd="slow" p14:dur="2000" advTm="60402"/>
    </mc:Choice>
    <mc:Fallback xmlns="">
      <p:transition spd="slow" advTm="6040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a:xfrm>
            <a:off x="684211" y="299728"/>
            <a:ext cx="10603095" cy="1507067"/>
          </a:xfrm>
        </p:spPr>
        <p:txBody>
          <a:bodyPr/>
          <a:lstStyle/>
          <a:p>
            <a:r>
              <a:rPr lang="en-US" dirty="0"/>
              <a:t>Workplace Violence Statistics</a:t>
            </a:r>
          </a:p>
        </p:txBody>
      </p:sp>
      <p:pic>
        <p:nvPicPr>
          <p:cNvPr id="6" name="Content Placeholder 5">
            <a:extLst>
              <a:ext uri="{FF2B5EF4-FFF2-40B4-BE49-F238E27FC236}">
                <a16:creationId xmlns:a16="http://schemas.microsoft.com/office/drawing/2014/main" id="{5112AE64-15F9-4596-BE0D-6EDA2A92A400}"/>
              </a:ext>
            </a:extLst>
          </p:cNvPr>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369517" y="1806794"/>
            <a:ext cx="7441695" cy="4144425"/>
          </a:xfrm>
        </p:spPr>
      </p:pic>
      <p:sp>
        <p:nvSpPr>
          <p:cNvPr id="3" name="TextBox 2">
            <a:extLst>
              <a:ext uri="{FF2B5EF4-FFF2-40B4-BE49-F238E27FC236}">
                <a16:creationId xmlns:a16="http://schemas.microsoft.com/office/drawing/2014/main" id="{F420489F-3822-4CA8-8D76-4531B924239A}"/>
              </a:ext>
            </a:extLst>
          </p:cNvPr>
          <p:cNvSpPr txBox="1"/>
          <p:nvPr/>
        </p:nvSpPr>
        <p:spPr>
          <a:xfrm>
            <a:off x="929640" y="6423660"/>
            <a:ext cx="7231380" cy="307777"/>
          </a:xfrm>
          <a:prstGeom prst="rect">
            <a:avLst/>
          </a:prstGeom>
          <a:noFill/>
        </p:spPr>
        <p:txBody>
          <a:bodyPr wrap="square" rtlCol="0">
            <a:spAutoFit/>
          </a:bodyPr>
          <a:lstStyle/>
          <a:p>
            <a:pPr algn="l"/>
            <a:r>
              <a:rPr lang="en-US" sz="1400" dirty="0">
                <a:solidFill>
                  <a:srgbClr val="000000"/>
                </a:solidFill>
                <a:latin typeface="Arial" panose="020B0604020202020204" pitchFamily="34" charset="0"/>
              </a:rPr>
              <a:t>U.S. Bureau of Labor Statistics, </a:t>
            </a:r>
            <a:r>
              <a:rPr lang="en-US" sz="1400" b="0" i="0" dirty="0">
                <a:solidFill>
                  <a:srgbClr val="000000"/>
                </a:solidFill>
                <a:effectLst/>
                <a:latin typeface="Arial" panose="020B0604020202020204" pitchFamily="34" charset="0"/>
              </a:rPr>
              <a:t>Workplace Violence in Healthcare, 2018 | April 2020</a:t>
            </a:r>
          </a:p>
        </p:txBody>
      </p:sp>
      <p:sp>
        <p:nvSpPr>
          <p:cNvPr id="5" name="Title 1">
            <a:extLst>
              <a:ext uri="{FF2B5EF4-FFF2-40B4-BE49-F238E27FC236}">
                <a16:creationId xmlns:a16="http://schemas.microsoft.com/office/drawing/2014/main" id="{133F59D8-28C5-4894-B917-8F78B49D59FC}"/>
              </a:ext>
            </a:extLst>
          </p:cNvPr>
          <p:cNvSpPr txBox="1">
            <a:spLocks/>
          </p:cNvSpPr>
          <p:nvPr/>
        </p:nvSpPr>
        <p:spPr>
          <a:xfrm>
            <a:off x="7976551" y="1759366"/>
            <a:ext cx="3880169" cy="2058254"/>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t>Workplace homicides to healthcare workers (by assailant) 2011-2018</a:t>
            </a:r>
          </a:p>
        </p:txBody>
      </p:sp>
    </p:spTree>
    <p:extLst>
      <p:ext uri="{BB962C8B-B14F-4D97-AF65-F5344CB8AC3E}">
        <p14:creationId xmlns:p14="http://schemas.microsoft.com/office/powerpoint/2010/main" val="3951982618"/>
      </p:ext>
    </p:extLst>
  </p:cSld>
  <p:clrMapOvr>
    <a:masterClrMapping/>
  </p:clrMapOvr>
  <mc:AlternateContent xmlns:mc="http://schemas.openxmlformats.org/markup-compatibility/2006" xmlns:p14="http://schemas.microsoft.com/office/powerpoint/2010/main">
    <mc:Choice Requires="p14">
      <p:transition spd="slow" p14:dur="2000" advTm="82440"/>
    </mc:Choice>
    <mc:Fallback xmlns="">
      <p:transition spd="slow" advTm="8244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C981-A809-462C-8DDA-FC1E9DE32F67}"/>
              </a:ext>
            </a:extLst>
          </p:cNvPr>
          <p:cNvSpPr>
            <a:spLocks noGrp="1"/>
          </p:cNvSpPr>
          <p:nvPr>
            <p:ph type="title"/>
          </p:nvPr>
        </p:nvSpPr>
        <p:spPr/>
        <p:txBody>
          <a:bodyPr/>
          <a:lstStyle/>
          <a:p>
            <a:r>
              <a:rPr lang="en-US" dirty="0"/>
              <a:t>Our Definition of Workplace Violence</a:t>
            </a:r>
          </a:p>
        </p:txBody>
      </p:sp>
      <p:sp>
        <p:nvSpPr>
          <p:cNvPr id="3" name="Content Placeholder 2">
            <a:extLst>
              <a:ext uri="{FF2B5EF4-FFF2-40B4-BE49-F238E27FC236}">
                <a16:creationId xmlns:a16="http://schemas.microsoft.com/office/drawing/2014/main" id="{D01550F8-DAFC-461A-82EB-AD054BE57A3E}"/>
              </a:ext>
            </a:extLst>
          </p:cNvPr>
          <p:cNvSpPr>
            <a:spLocks noGrp="1"/>
          </p:cNvSpPr>
          <p:nvPr>
            <p:ph idx="1"/>
          </p:nvPr>
        </p:nvSpPr>
        <p:spPr/>
        <p:txBody>
          <a:bodyPr>
            <a:normAutofit/>
          </a:bodyPr>
          <a:lstStyle/>
          <a:p>
            <a:r>
              <a:rPr lang="en-US" sz="1900" dirty="0"/>
              <a:t>Remember your definition must align with the OSHA Definition.</a:t>
            </a:r>
          </a:p>
        </p:txBody>
      </p:sp>
    </p:spTree>
    <p:extLst>
      <p:ext uri="{BB962C8B-B14F-4D97-AF65-F5344CB8AC3E}">
        <p14:creationId xmlns:p14="http://schemas.microsoft.com/office/powerpoint/2010/main" val="379382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Direct effects of workplace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r>
              <a:rPr lang="en-US" sz="1900" dirty="0"/>
              <a:t>Minor or major physical injuries</a:t>
            </a:r>
          </a:p>
          <a:p>
            <a:endParaRPr lang="en-US" sz="1900" dirty="0"/>
          </a:p>
          <a:p>
            <a:r>
              <a:rPr lang="en-US" sz="1900" dirty="0"/>
              <a:t>Temporary or permanent physical disability</a:t>
            </a:r>
          </a:p>
          <a:p>
            <a:endParaRPr lang="en-US" sz="1900" dirty="0"/>
          </a:p>
          <a:p>
            <a:r>
              <a:rPr lang="en-US" sz="1900" dirty="0"/>
              <a:t>Psychological trauma</a:t>
            </a:r>
          </a:p>
          <a:p>
            <a:endParaRPr lang="en-US" sz="1900" dirty="0"/>
          </a:p>
          <a:p>
            <a:r>
              <a:rPr lang="en-US" sz="1900" dirty="0"/>
              <a:t>Death</a:t>
            </a:r>
          </a:p>
          <a:p>
            <a:pPr marL="0" indent="0"/>
            <a:endParaRPr lang="en-US" dirty="0">
              <a:solidFill>
                <a:schemeClr val="bg2">
                  <a:lumMod val="75000"/>
                </a:schemeClr>
              </a:solidFill>
            </a:endParaRPr>
          </a:p>
        </p:txBody>
      </p:sp>
    </p:spTree>
    <p:extLst>
      <p:ext uri="{BB962C8B-B14F-4D97-AF65-F5344CB8AC3E}">
        <p14:creationId xmlns:p14="http://schemas.microsoft.com/office/powerpoint/2010/main" val="3254017639"/>
      </p:ext>
    </p:extLst>
  </p:cSld>
  <p:clrMapOvr>
    <a:masterClrMapping/>
  </p:clrMapOvr>
  <mc:AlternateContent xmlns:mc="http://schemas.openxmlformats.org/markup-compatibility/2006" xmlns:p14="http://schemas.microsoft.com/office/powerpoint/2010/main">
    <mc:Choice Requires="p14">
      <p:transition spd="slow" p14:dur="2000" advTm="88733"/>
    </mc:Choice>
    <mc:Fallback xmlns="">
      <p:transition spd="slow" advTm="8873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AEED-B9DE-488F-BED3-2E006B4C38CB}"/>
              </a:ext>
            </a:extLst>
          </p:cNvPr>
          <p:cNvSpPr>
            <a:spLocks noGrp="1"/>
          </p:cNvSpPr>
          <p:nvPr>
            <p:ph type="title"/>
          </p:nvPr>
        </p:nvSpPr>
        <p:spPr/>
        <p:txBody>
          <a:bodyPr vert="horz" lIns="91440" tIns="45720" rIns="91440" bIns="45720" rtlCol="0" anchor="ctr">
            <a:normAutofit/>
          </a:bodyPr>
          <a:lstStyle/>
          <a:p>
            <a:r>
              <a:rPr lang="en-US" dirty="0">
                <a:solidFill>
                  <a:schemeClr val="tx1"/>
                </a:solidFill>
              </a:rPr>
              <a:t>Indirect effects of workplace violence</a:t>
            </a:r>
          </a:p>
        </p:txBody>
      </p:sp>
      <p:sp>
        <p:nvSpPr>
          <p:cNvPr id="4" name="Content Placeholder 3">
            <a:extLst>
              <a:ext uri="{FF2B5EF4-FFF2-40B4-BE49-F238E27FC236}">
                <a16:creationId xmlns:a16="http://schemas.microsoft.com/office/drawing/2014/main" id="{4721E553-72F3-42F0-B893-CBB4358DA4D0}"/>
              </a:ext>
            </a:extLst>
          </p:cNvPr>
          <p:cNvSpPr>
            <a:spLocks noGrp="1"/>
          </p:cNvSpPr>
          <p:nvPr>
            <p:ph idx="1"/>
          </p:nvPr>
        </p:nvSpPr>
        <p:spPr/>
        <p:txBody>
          <a:bodyPr vert="horz" lIns="91440" tIns="45720" rIns="91440" bIns="45720" rtlCol="0" anchor="t">
            <a:normAutofit/>
          </a:bodyPr>
          <a:lstStyle/>
          <a:p>
            <a:pPr>
              <a:lnSpc>
                <a:spcPct val="90000"/>
              </a:lnSpc>
            </a:pPr>
            <a:r>
              <a:rPr lang="en-US" sz="1900" dirty="0"/>
              <a:t>Low worker morale</a:t>
            </a:r>
          </a:p>
          <a:p>
            <a:pPr>
              <a:lnSpc>
                <a:spcPct val="90000"/>
              </a:lnSpc>
            </a:pPr>
            <a:endParaRPr lang="en-US" sz="1900" dirty="0"/>
          </a:p>
          <a:p>
            <a:pPr>
              <a:lnSpc>
                <a:spcPct val="90000"/>
              </a:lnSpc>
            </a:pPr>
            <a:r>
              <a:rPr lang="en-US" sz="1900" dirty="0"/>
              <a:t>Increase in job stress</a:t>
            </a:r>
          </a:p>
          <a:p>
            <a:pPr>
              <a:lnSpc>
                <a:spcPct val="90000"/>
              </a:lnSpc>
            </a:pPr>
            <a:endParaRPr lang="en-US" sz="1900" dirty="0"/>
          </a:p>
          <a:p>
            <a:pPr>
              <a:lnSpc>
                <a:spcPct val="90000"/>
              </a:lnSpc>
            </a:pPr>
            <a:r>
              <a:rPr lang="en-US" sz="1900" dirty="0"/>
              <a:t>Increase in worker turnover</a:t>
            </a:r>
          </a:p>
          <a:p>
            <a:pPr>
              <a:lnSpc>
                <a:spcPct val="90000"/>
              </a:lnSpc>
            </a:pPr>
            <a:endParaRPr lang="en-US" sz="1900" dirty="0"/>
          </a:p>
          <a:p>
            <a:pPr>
              <a:lnSpc>
                <a:spcPct val="90000"/>
              </a:lnSpc>
            </a:pPr>
            <a:r>
              <a:rPr lang="en-US" sz="1900" dirty="0"/>
              <a:t>Reduced trust of management/co-workers</a:t>
            </a:r>
          </a:p>
          <a:p>
            <a:pPr>
              <a:lnSpc>
                <a:spcPct val="90000"/>
              </a:lnSpc>
            </a:pPr>
            <a:endParaRPr lang="en-US" sz="1900" dirty="0"/>
          </a:p>
          <a:p>
            <a:pPr>
              <a:lnSpc>
                <a:spcPct val="90000"/>
              </a:lnSpc>
            </a:pPr>
            <a:r>
              <a:rPr lang="en-US" sz="1900" dirty="0"/>
              <a:t>A hostile work environment</a:t>
            </a:r>
          </a:p>
        </p:txBody>
      </p:sp>
    </p:spTree>
    <p:extLst>
      <p:ext uri="{BB962C8B-B14F-4D97-AF65-F5344CB8AC3E}">
        <p14:creationId xmlns:p14="http://schemas.microsoft.com/office/powerpoint/2010/main" val="3433193545"/>
      </p:ext>
    </p:extLst>
  </p:cSld>
  <p:clrMapOvr>
    <a:masterClrMapping/>
  </p:clrMapOvr>
  <mc:AlternateContent xmlns:mc="http://schemas.openxmlformats.org/markup-compatibility/2006" xmlns:p14="http://schemas.microsoft.com/office/powerpoint/2010/main">
    <mc:Choice Requires="p14">
      <p:transition spd="slow" p14:dur="2000" advTm="154794"/>
    </mc:Choice>
    <mc:Fallback xmlns="">
      <p:transition spd="slow" advTm="154794"/>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D390508D4BEC542B68CFF04D02C054B" ma:contentTypeVersion="17" ma:contentTypeDescription="Create a new document." ma:contentTypeScope="" ma:versionID="591facb510b8ce17d537af0c5bdae745">
  <xsd:schema xmlns:xsd="http://www.w3.org/2001/XMLSchema" xmlns:xs="http://www.w3.org/2001/XMLSchema" xmlns:p="http://schemas.microsoft.com/office/2006/metadata/properties" xmlns:ns2="4010cf22-5cf9-4015-8775-f2dd00c6df64" xmlns:ns3="0e2e3062-d669-417e-a42c-2a84124570ef" targetNamespace="http://schemas.microsoft.com/office/2006/metadata/properties" ma:root="true" ma:fieldsID="82faf766a6660575ccb1c8f65e7573a1" ns2:_="" ns3:_="">
    <xsd:import namespace="4010cf22-5cf9-4015-8775-f2dd00c6df64"/>
    <xsd:import namespace="0e2e3062-d669-417e-a42c-2a84124570e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10cf22-5cf9-4015-8775-f2dd00c6df6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af9f42f1-36c6-4b81-83b6-3693e7526842}" ma:internalName="TaxCatchAll" ma:showField="CatchAllData" ma:web="4010cf22-5cf9-4015-8775-f2dd00c6df6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e2e3062-d669-417e-a42c-2a84124570ef"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ec4a0ad-cbb7-46f5-8c67-d80fcfdc660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0e2e3062-d669-417e-a42c-2a84124570ef" xsi:nil="true"/>
    <TaxCatchAll xmlns="4010cf22-5cf9-4015-8775-f2dd00c6df64" xsi:nil="true"/>
    <lcf76f155ced4ddcb4097134ff3c332f xmlns="0e2e3062-d669-417e-a42c-2a84124570e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2.xml><?xml version="1.0" encoding="utf-8"?>
<ds:datastoreItem xmlns:ds="http://schemas.openxmlformats.org/officeDocument/2006/customXml" ds:itemID="{B3F6B214-1845-4775-AB77-5A3EB1C0CC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10cf22-5cf9-4015-8775-f2dd00c6df64"/>
    <ds:schemaRef ds:uri="0e2e3062-d669-417e-a42c-2a84124570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 ds:uri="0e2e3062-d669-417e-a42c-2a84124570ef"/>
    <ds:schemaRef ds:uri="4010cf22-5cf9-4015-8775-f2dd00c6df64"/>
  </ds:schemaRefs>
</ds:datastoreItem>
</file>

<file path=docProps/app.xml><?xml version="1.0" encoding="utf-8"?>
<Properties xmlns="http://schemas.openxmlformats.org/officeDocument/2006/extended-properties" xmlns:vt="http://schemas.openxmlformats.org/officeDocument/2006/docPropsVTypes">
  <Template>{DB698365-DCD6-43C3-89A6-6354E6E6C4D2}tf78438558_win32</Template>
  <TotalTime>79</TotalTime>
  <Words>4042</Words>
  <Application>Microsoft Office PowerPoint</Application>
  <PresentationFormat>Widescreen</PresentationFormat>
  <Paragraphs>293</Paragraphs>
  <Slides>29</Slides>
  <Notes>17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SavonVTI</vt:lpstr>
      <vt:lpstr>Sample Workplace Violence training</vt:lpstr>
      <vt:lpstr>General Guidelines</vt:lpstr>
      <vt:lpstr>Workplace Violence Statistics</vt:lpstr>
      <vt:lpstr>Workplace Violence Statistics</vt:lpstr>
      <vt:lpstr>Workplace Violence Statistics</vt:lpstr>
      <vt:lpstr>Workplace Violence Statistics</vt:lpstr>
      <vt:lpstr>Our Definition of Workplace Violence</vt:lpstr>
      <vt:lpstr>Direct effects of workplace violence</vt:lpstr>
      <vt:lpstr>Indirect effects of workplace violence</vt:lpstr>
      <vt:lpstr>Examples of Workplace Violence</vt:lpstr>
      <vt:lpstr>Healthcare workers at risk</vt:lpstr>
      <vt:lpstr>Sources of Workplace Violence</vt:lpstr>
      <vt:lpstr>Sources of Workplace Violence</vt:lpstr>
      <vt:lpstr>Sources of Workplace Violence</vt:lpstr>
      <vt:lpstr>Types of violence</vt:lpstr>
      <vt:lpstr>Types of violence</vt:lpstr>
      <vt:lpstr>Types of violence</vt:lpstr>
      <vt:lpstr>Types of violence</vt:lpstr>
      <vt:lpstr>Clinical risk factors</vt:lpstr>
      <vt:lpstr>Environmental Risk Factors</vt:lpstr>
      <vt:lpstr>Preventive Reporting</vt:lpstr>
      <vt:lpstr>Non-Physical Interventions</vt:lpstr>
      <vt:lpstr>Verbal De-escalation</vt:lpstr>
      <vt:lpstr>Physical Intervention Techniques</vt:lpstr>
      <vt:lpstr>Organizational Immediate Response</vt:lpstr>
      <vt:lpstr>Creating a Safe Place - Room</vt:lpstr>
      <vt:lpstr>Seeking Immediate Help</vt:lpstr>
      <vt:lpstr>Strategies to Prevent Workplace Violence</vt:lpstr>
      <vt:lpstr>Organization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 training</dc:title>
  <dc:creator>Patricia Cook</dc:creator>
  <cp:lastModifiedBy>Amy Goyer</cp:lastModifiedBy>
  <cp:revision>9</cp:revision>
  <dcterms:created xsi:type="dcterms:W3CDTF">2022-03-24T20:11:05Z</dcterms:created>
  <dcterms:modified xsi:type="dcterms:W3CDTF">2023-07-28T12:42:00Z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0x0101005D390508D4BEC542B68CFF04D02C054B</vt:lpwstr>
  </property>
  <property fmtid="{D5CDD505-2E9C-101B-9397-08002B2CF9AE}" pid="3" name="MediaServiceImageTags">
    <vt:lpwstr/>
  </property>
</Properties>
</file>